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media/image5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4"/>
    <p:sldMasterId id="2147483762" r:id="rId5"/>
    <p:sldMasterId id="2147483802" r:id="rId6"/>
  </p:sldMasterIdLst>
  <p:notesMasterIdLst>
    <p:notesMasterId r:id="rId36"/>
  </p:notesMasterIdLst>
  <p:handoutMasterIdLst>
    <p:handoutMasterId r:id="rId37"/>
  </p:handoutMasterIdLst>
  <p:sldIdLst>
    <p:sldId id="351" r:id="rId7"/>
    <p:sldId id="283" r:id="rId8"/>
    <p:sldId id="261" r:id="rId9"/>
    <p:sldId id="266" r:id="rId10"/>
    <p:sldId id="284" r:id="rId11"/>
    <p:sldId id="272" r:id="rId12"/>
    <p:sldId id="265" r:id="rId13"/>
    <p:sldId id="2145705545" r:id="rId14"/>
    <p:sldId id="293" r:id="rId15"/>
    <p:sldId id="301" r:id="rId16"/>
    <p:sldId id="287" r:id="rId17"/>
    <p:sldId id="2145705546" r:id="rId18"/>
    <p:sldId id="2145705577" r:id="rId19"/>
    <p:sldId id="2145705542" r:id="rId20"/>
    <p:sldId id="2145705543" r:id="rId21"/>
    <p:sldId id="2145705544" r:id="rId22"/>
    <p:sldId id="2145705573" r:id="rId23"/>
    <p:sldId id="2145705574" r:id="rId24"/>
    <p:sldId id="2145705547" r:id="rId25"/>
    <p:sldId id="2145705575" r:id="rId26"/>
    <p:sldId id="2145705555" r:id="rId27"/>
    <p:sldId id="2145705556" r:id="rId28"/>
    <p:sldId id="2145705557" r:id="rId29"/>
    <p:sldId id="2145705558" r:id="rId30"/>
    <p:sldId id="2145705559" r:id="rId31"/>
    <p:sldId id="2145705560" r:id="rId32"/>
    <p:sldId id="2145705561" r:id="rId33"/>
    <p:sldId id="2145705576" r:id="rId34"/>
    <p:sldId id="2145705548" r:id="rId35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B0D"/>
    <a:srgbClr val="F8C899"/>
    <a:srgbClr val="183E6C"/>
    <a:srgbClr val="E3B9CE"/>
    <a:srgbClr val="C2D552"/>
    <a:srgbClr val="F6A287"/>
    <a:srgbClr val="F9D24E"/>
    <a:srgbClr val="E2973C"/>
    <a:srgbClr val="9BD49E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22" d="100"/>
          <a:sy n="122" d="100"/>
        </p:scale>
        <p:origin x="96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24/09/2024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24/09/2024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420977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ts val="5833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2367251"/>
            <a:ext cx="8576108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6223" y="3235423"/>
            <a:ext cx="6860393" cy="530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3640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8585157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88460334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577081"/>
          </a:xfrm>
        </p:spPr>
        <p:txBody>
          <a:bodyPr/>
          <a:lstStyle>
            <a:lvl1pPr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601601" y="1713178"/>
            <a:ext cx="10985780" cy="4193910"/>
          </a:xfrm>
        </p:spPr>
        <p:txBody>
          <a:bodyPr/>
          <a:lstStyle>
            <a:lvl1pPr marL="0" marR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marL="0" marR="0" lvl="1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marL="0" marR="0" lvl="2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marL="0" marR="0" lvl="3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marL="0" marR="0" lvl="4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87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577081"/>
          </a:xfrm>
        </p:spPr>
        <p:txBody>
          <a:bodyPr/>
          <a:lstStyle>
            <a:lvl1pPr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/>
          </p:nvPr>
        </p:nvSpPr>
        <p:spPr>
          <a:xfrm>
            <a:off x="601601" y="1713178"/>
            <a:ext cx="10985780" cy="4193910"/>
          </a:xfrm>
        </p:spPr>
        <p:txBody>
          <a:bodyPr/>
          <a:lstStyle>
            <a:lvl1pPr marL="0" marR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marL="0" marR="0" lvl="1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marL="0" marR="0" lvl="2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marL="0" marR="0" lvl="3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marL="0" marR="0" lvl="4" indent="0" algn="ctr" defTabSz="9143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>
                <a:ln>
                  <a:noFill/>
                </a:ln>
                <a:solidFill>
                  <a:schemeClr val="tx2">
                    <a:lumMod val="65000"/>
                    <a:lumOff val="35000"/>
                  </a:schemeClr>
                </a:solidFill>
                <a:effectLst/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6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chemeClr val="tx2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977014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487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89083053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4555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917" b="1" dirty="0" smtClean="0">
                <a:solidFill>
                  <a:srgbClr val="000000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05367" y="2427290"/>
            <a:ext cx="10981267" cy="3665536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8825002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8"/>
            <a:ext cx="10981267" cy="30777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000" dirty="0" smtClean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40582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5368" y="1712916"/>
            <a:ext cx="5401733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/>
          </p:nvPr>
        </p:nvSpPr>
        <p:spPr>
          <a:xfrm>
            <a:off x="6185648" y="1712913"/>
            <a:ext cx="5401733" cy="43799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33016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26"/>
          </p:nvPr>
        </p:nvSpPr>
        <p:spPr>
          <a:xfrm>
            <a:off x="4338918" y="1712913"/>
            <a:ext cx="7247715" cy="4379912"/>
          </a:xfrm>
        </p:spPr>
        <p:txBody>
          <a:bodyPr/>
          <a:lstStyle>
            <a:lvl1pPr marL="0" indent="0">
              <a:buNone/>
              <a:defRPr sz="25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/>
          </p:nvPr>
        </p:nvSpPr>
        <p:spPr>
          <a:xfrm>
            <a:off x="614893" y="1712916"/>
            <a:ext cx="3499908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005483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2361503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4307777"/>
            <a:ext cx="8576108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323" y="-1932889"/>
            <a:ext cx="6911505" cy="5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148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184900" y="1712916"/>
            <a:ext cx="5401733" cy="4379911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  <a:lvl2pPr>
              <a:defRPr>
                <a:solidFill>
                  <a:srgbClr val="595959"/>
                </a:solidFill>
              </a:defRPr>
            </a:lvl2pPr>
            <a:lvl3pPr>
              <a:defRPr>
                <a:solidFill>
                  <a:srgbClr val="595959"/>
                </a:solidFill>
              </a:defRPr>
            </a:lvl3pPr>
            <a:lvl4pPr>
              <a:defRPr>
                <a:solidFill>
                  <a:srgbClr val="595959"/>
                </a:solidFill>
              </a:defRPr>
            </a:lvl4pPr>
            <a:lvl5pPr>
              <a:defRPr>
                <a:solidFill>
                  <a:srgbClr val="595959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/>
          </p:nvPr>
        </p:nvSpPr>
        <p:spPr>
          <a:xfrm>
            <a:off x="605368" y="1712913"/>
            <a:ext cx="5401733" cy="437991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746955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1712913"/>
            <a:ext cx="3509433" cy="4379912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1712913"/>
            <a:ext cx="3509433" cy="4379912"/>
          </a:xfrm>
          <a:noFill/>
        </p:spPr>
        <p:txBody>
          <a:bodyPr anchor="t"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1712913"/>
            <a:ext cx="3509433" cy="4379912"/>
          </a:xfrm>
          <a:noFill/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910996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1743796"/>
            <a:ext cx="3509433" cy="4349029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39124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4341285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8077202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 anchor="t"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605369" y="2217542"/>
            <a:ext cx="3509433" cy="3875283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91275" indent="0">
              <a:buNone/>
              <a:defRPr sz="1667"/>
            </a:lvl1pPr>
            <a:lvl2pPr>
              <a:defRPr sz="1667"/>
            </a:lvl2pPr>
            <a:lvl3pPr>
              <a:defRPr sz="1667"/>
            </a:lvl3pPr>
            <a:lvl4pPr>
              <a:defRPr sz="1667"/>
            </a:lvl4pPr>
            <a:lvl5pPr>
              <a:defRPr sz="1667"/>
            </a:lvl5pPr>
          </a:lstStyle>
          <a:p>
            <a:pPr lvl="0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Edit Master text styles</a:t>
            </a:r>
          </a:p>
          <a:p>
            <a:pPr lvl="1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Second level</a:t>
            </a:r>
          </a:p>
          <a:p>
            <a:pPr lvl="2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Third level</a:t>
            </a:r>
          </a:p>
          <a:p>
            <a:pPr lvl="3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Fourth level</a:t>
            </a:r>
          </a:p>
          <a:p>
            <a:pPr lvl="4" algn="ctr" defTabSz="914327">
              <a:spcBef>
                <a:spcPct val="0"/>
              </a:spcBef>
            </a:pPr>
            <a:r>
              <a:rPr lang="en-US" sz="2000">
                <a:solidFill>
                  <a:schemeClr val="tx2">
                    <a:lumMod val="65000"/>
                    <a:lumOff val="35000"/>
                  </a:schemeClr>
                </a:solidFill>
                <a:latin typeface="Arial" pitchFamily="-110" charset="0"/>
                <a:ea typeface="ヒラギノ角ゴ ProN W3" pitchFamily="-110" charset="-128"/>
                <a:sym typeface="Arial" pitchFamily="-110" charset="0"/>
              </a:rPr>
              <a:t>Fifth level</a:t>
            </a:r>
            <a:endParaRPr lang="en-US"/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601134" y="6093619"/>
            <a:ext cx="10985500" cy="159263"/>
          </a:xfrm>
        </p:spPr>
        <p:txBody>
          <a:bodyPr anchor="ctr"/>
          <a:lstStyle>
            <a:lvl1pPr marL="0" indent="0">
              <a:buNone/>
              <a:defRPr sz="1000" baseline="0"/>
            </a:lvl1pPr>
            <a:lvl2pPr marL="217152" indent="0">
              <a:buNone/>
              <a:defRPr sz="1000"/>
            </a:lvl2pPr>
            <a:lvl3pPr marL="530309" indent="0">
              <a:buNone/>
              <a:defRPr sz="1000"/>
            </a:lvl3pPr>
            <a:lvl4pPr marL="896040" indent="0">
              <a:buNone/>
              <a:defRPr sz="1000"/>
            </a:lvl4pPr>
            <a:lvl5pPr marL="1296725" indent="0">
              <a:buNone/>
              <a:defRPr sz="1000"/>
            </a:lvl5pPr>
          </a:lstStyle>
          <a:p>
            <a:r>
              <a:rPr lang="en-US" sz="1000">
                <a:solidFill>
                  <a:srgbClr val="595959"/>
                </a:solidFill>
              </a:rPr>
              <a:t>Click to add footnote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981267" cy="57708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1019040"/>
            <a:ext cx="10981267" cy="38472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500" dirty="0">
                <a:solidFill>
                  <a:srgbClr val="595959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1" y="1753872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8" y="1753872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753872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3262631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,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1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1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4156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picture, capti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5694564"/>
            <a:ext cx="10981267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dirty="0" smtClean="0">
                <a:solidFill>
                  <a:schemeClr val="bg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40" y="6055668"/>
            <a:ext cx="10981293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4237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12789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41922782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19276160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 magent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20731097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esenta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549081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703046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833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2649320"/>
            <a:ext cx="8576108" cy="76233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1323" y="3477281"/>
            <a:ext cx="6911505" cy="534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29252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0029" y="-167345"/>
            <a:ext cx="9274352" cy="716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0393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32953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133479"/>
      </p:ext>
    </p:extLst>
  </p:cSld>
  <p:clrMapOvr>
    <a:masterClrMapping/>
  </p:clrMapOvr>
  <p:transition>
    <p:fade/>
  </p:transition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91670D-59DA-894C-8E52-17A9208E5E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6184CFA-70F6-7348-82F5-CD5B27540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1E8014-CDC1-F943-8DEB-04C739B66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29A0C24-2C27-D64F-ACD1-A25520EC5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E9FBA5-F880-C74F-A1EC-91FFCC921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7763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ED13BF-49ED-2E4B-89DB-BFA44D4C0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862F42-8970-9749-BCE7-FF3520D20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41596E-80B0-7746-9399-0CBACD413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1379BA-7C8B-4D4C-BD7C-2BB2CD8DB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EECBBB-8EF9-EA40-B5FD-A960C16F5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260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201DB63-B029-7348-807A-8BCACDA67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9C9549-3BB8-FA40-8198-7191F1AEE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C848DE-ED1C-5D43-A929-87A5B1963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07C85D-5C43-CA43-A05E-37C3B56A8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1265A50-989D-D743-BC47-DCB37F1B2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61621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B91F04-AF3D-7447-8992-281D7A81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A1D0F1-8BCC-894C-B7B5-0EBE9DA546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21FA4F7-F35B-F148-A2C7-1A77E831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A4DD0B-1291-454B-8676-08CFC10B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7647DD6-5260-3F41-8816-8F6D08602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8FB9C2D-29EB-0340-82A7-B697DBA74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93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788A4-E8FB-9A4F-882B-6E943EA0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C3FCB28-73E0-284B-85FA-1512387C7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74A743-24BE-E546-866A-3B5368AF9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C90DD5D-477B-7C4B-90E6-0E9BD7920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05CEC19-075D-A142-8E66-AF2E541E04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F2720E8-B0B1-DB4D-ADF5-7725613AB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E7D94418-CBC8-8A4E-A3C3-3C95DD0DE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DA95F57-DE40-AA41-8A11-5DBDE6387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48596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CCD7959-4B30-6848-9569-425B35F17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D89D8C4-97E9-424A-83B4-F33B3DE6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EBBEC2E-433D-6940-B952-E1F08E0B8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8171F5F-31DE-8741-BE4D-CAAF4090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7149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F886941-121B-634A-A37E-B271FC111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5C8845A-A3E0-154A-A735-CE061F57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40F2521-F529-2C41-A65F-5366B1BFF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53725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786FFD-FB27-214A-923E-3DE812A2B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82ECE69-B293-8D42-A9E0-0B03D6223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F5D079-FF70-C147-A946-98698E12FA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6ACC14-D92C-0248-84B3-8D99D878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1AD5763-E6BC-104C-B936-E8EE71BC9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42A3FB-3EC8-FA45-9BF0-21A7E2CAC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408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9183148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BB4DE2-9CED-AD40-870C-FB7F12FF0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6629588-5E33-A94B-B26C-B1AB13E604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B44256B-6EC4-6F4B-A890-D2847FD11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43C4B16-39E8-D045-8C1D-0F3F29E6A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5F506B3-7F75-5E4C-949C-1EE9997E6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B3A711E-99F7-784D-A7BA-57ECE443C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991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CB05C-5294-BC4A-B942-13AD988F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AD299A9-084D-B141-A47C-8064DBB4E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BAFA46-8AD3-B640-AF2D-60906BDC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FF2697-11DE-9243-B278-89ED329D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AD8FB6-9D06-3F49-B571-0D5F33220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213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963D7FA9-B006-5246-B7F4-2C76D73C6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ABAE060-CD3D-EB43-B852-6612163D2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F8D22DA-F940-0B46-8151-E9C13992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738B83-2C9D-9D49-B72A-DB1C84B6B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B49209-DB9E-494C-86D3-464E2BABC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208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03674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42459" y="3841"/>
            <a:ext cx="13993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73944" y="-1345"/>
            <a:ext cx="13993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7F6110B-C008-0593-9F16-FA399C4FB2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6" y="1782"/>
            <a:ext cx="48808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46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527863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150127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385602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947273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11827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, sub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7614240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rgbClr val="595959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4013359981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78646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5737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22627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79777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45497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671557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5530375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285946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420275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0656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3262121241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341552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1873560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93982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58A7-6FE2-44D8-88CF-D8D84A032E8A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7AD9-8BB1-4941-9E36-5668D17F37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70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114591529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0221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sub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7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ts val="666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</p:spTree>
    <p:extLst>
      <p:ext uri="{BB962C8B-B14F-4D97-AF65-F5344CB8AC3E}">
        <p14:creationId xmlns:p14="http://schemas.microsoft.com/office/powerpoint/2010/main" val="6775907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marL="1487845" marR="0" lvl="4" indent="-191119" algn="l" defTabSz="914363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63666A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lang="en-US">
                <a:sym typeface="Arial" pitchFamily="-65" charset="0"/>
              </a:rPr>
              <a:t>Fifth level</a:t>
            </a:r>
            <a:r>
              <a:rPr lang="en-GB" b="0" i="0">
                <a:effectLst/>
                <a:latin typeface="Segoe UI" panose="020B0502040204020203" pitchFamily="34" charset="0"/>
              </a:rPr>
              <a:t>© Johnson &amp; Johnson Medical NV 2021. This publication is not intended for distribution in the USA. 080125-210118 EMEA</a:t>
            </a:r>
          </a:p>
          <a:p>
            <a:pPr lvl="4"/>
            <a:endParaRPr lang="en-US">
              <a:sym typeface="Arial" pitchFamily="-65" charset="0"/>
            </a:endParaRP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57708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357938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‹N›</a:t>
            </a:fld>
            <a:endParaRPr lang="en-US"/>
          </a:p>
        </p:txBody>
      </p:sp>
      <p:pic>
        <p:nvPicPr>
          <p:cNvPr id="8" name="Afbeelding" descr="Afbeelding">
            <a:extLst>
              <a:ext uri="{FF2B5EF4-FFF2-40B4-BE49-F238E27FC236}">
                <a16:creationId xmlns:a16="http://schemas.microsoft.com/office/drawing/2014/main" id="{368B617A-1F69-DD49-8AC0-3F08D58F779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368" y="6357938"/>
            <a:ext cx="1781299" cy="27979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9F8496-D01B-4EF8-831E-13C6E75F254D}"/>
              </a:ext>
            </a:extLst>
          </p:cNvPr>
          <p:cNvSpPr/>
          <p:nvPr userDrawn="1"/>
        </p:nvSpPr>
        <p:spPr>
          <a:xfrm>
            <a:off x="5272475" y="6433705"/>
            <a:ext cx="64123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r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9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© Johnson &amp; Johnson Medical NV </a:t>
            </a:r>
            <a:r>
              <a:rPr lang="en-GB" sz="9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2021. This publication is not intended for distribution in the USA 166762-210208 EMEA</a:t>
            </a:r>
            <a:endParaRPr lang="en-US" sz="900" kern="120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</p:sldLayoutIdLst>
  <p:transition>
    <p:fade/>
  </p:transition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50" b="1">
          <a:solidFill>
            <a:schemeClr val="tx1"/>
          </a:solidFill>
          <a:latin typeface="+mj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01152" indent="-237725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25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1pPr>
      <a:lvl2pPr marL="457163" indent="-24001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20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•"/>
        <a:defRPr sz="18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–"/>
        <a:defRPr sz="1500">
          <a:solidFill>
            <a:srgbClr val="595959"/>
          </a:solidFill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4pPr>
      <a:lvl5pPr marL="1487845" marR="0" indent="-191119" algn="l" defTabSz="914363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63666A"/>
        </a:buClr>
        <a:buSzPct val="100000"/>
        <a:buFont typeface="Arial" pitchFamily="-65" charset="0"/>
        <a:buChar char="»"/>
        <a:tabLst/>
        <a:defRPr lang="en-GB" sz="1300" b="0" i="0" smtClean="0">
          <a:solidFill>
            <a:srgbClr val="595959"/>
          </a:solidFill>
          <a:effectLst/>
          <a:latin typeface="+mn-lt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1776081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4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7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A19FA78-AF06-1548-8AC8-90AE93D79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88DDB94-440F-9446-969E-3FB2C251DF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75140EE-4CFF-3249-B376-5DBBE777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7A0C1-8294-9247-BD2A-4373BFCFD024}" type="datetimeFigureOut">
              <a:rPr lang="it-IT" smtClean="0"/>
              <a:t>24/09/2024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81BFB03-1E2B-FE4C-9343-F89CD8AED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E7E072-3264-1141-91CA-9AAF07463E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1825E-509A-CD4D-BD79-DB1E7BAB54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24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24/09/2024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9799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>
          <p15:clr>
            <a:srgbClr val="F26B43"/>
          </p15:clr>
        </p15:guide>
        <p15:guide id="2" pos="688">
          <p15:clr>
            <a:srgbClr val="F26B43"/>
          </p15:clr>
        </p15:guide>
        <p15:guide id="3" pos="7038">
          <p15:clr>
            <a:srgbClr val="F26B43"/>
          </p15:clr>
        </p15:guide>
        <p15:guide id="4" orient="horz" pos="3702">
          <p15:clr>
            <a:srgbClr val="F26B43"/>
          </p15:clr>
        </p15:guide>
        <p15:guide id="5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file:///\\upload.wikimedia.org\wikipedia\it\e\ee\Logo_Universit%25C3%25A0_Padova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enas.it/images/agenas/RETI/Reti_tempo_dipendenti.pd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it/gadget/foto-e-video/2015/04/17/selfie-rappresentazione-se-stessi-affermazione-dellessere-hic-et-nunc/?utm_source=twitter.com&amp;utm_medium=marketing&amp;utm_campaign=wired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8.xml"/><Relationship Id="rId5" Type="http://schemas.openxmlformats.org/officeDocument/2006/relationships/hyperlink" Target="https://hicetnunc.bandcamp.com/album/hic-et-nunc" TargetMode="External"/><Relationship Id="rId4" Type="http://schemas.openxmlformats.org/officeDocument/2006/relationships/image" Target="../media/image50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perrin.com/2013/11/26/big-data-la-revolution-qui-transformer-la-vie-la-pensee-le-travail/" TargetMode="External"/><Relationship Id="rId7" Type="http://schemas.openxmlformats.org/officeDocument/2006/relationships/hyperlink" Target="https://grillmosh.deviantart.com/art/Digital-Revolution-189232299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3.jpg"/><Relationship Id="rId5" Type="http://schemas.openxmlformats.org/officeDocument/2006/relationships/hyperlink" Target="https://www.peoplematters.in/article/technology/how-is-social-intelligence-important-for-digital-revolution-17774" TargetMode="External"/><Relationship Id="rId4" Type="http://schemas.openxmlformats.org/officeDocument/2006/relationships/image" Target="../media/image5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5" Type="http://schemas.openxmlformats.org/officeDocument/2006/relationships/hyperlink" Target="https://blackbookmarketresearch.newswire.com/news/19-recent-healthcare-tech-start-ups-attract-instant-consumer-appeal-20556737" TargetMode="External"/><Relationship Id="rId4" Type="http://schemas.openxmlformats.org/officeDocument/2006/relationships/image" Target="../media/image5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HqYiX2bCE0" TargetMode="External"/><Relationship Id="rId7" Type="http://schemas.openxmlformats.org/officeDocument/2006/relationships/hyperlink" Target="https://policyoptions.irpp.org/magazines/january-2019/enabling-digital-health-care-solutions-canada/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59.jpeg"/><Relationship Id="rId5" Type="http://schemas.openxmlformats.org/officeDocument/2006/relationships/hyperlink" Target="https://www.slideserve.com/arleen/understanding-our-hrpp-and-your-role-in-the-accreditation-process" TargetMode="External"/><Relationship Id="rId4" Type="http://schemas.openxmlformats.org/officeDocument/2006/relationships/image" Target="../media/image58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5.tiff"/><Relationship Id="rId5" Type="http://schemas.openxmlformats.org/officeDocument/2006/relationships/image" Target="../media/image74.tiff"/><Relationship Id="rId4" Type="http://schemas.openxmlformats.org/officeDocument/2006/relationships/image" Target="../media/image73.tif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dadsteachthebible.blogspot.com/2018/09/accountability.html" TargetMode="External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38.xml"/><Relationship Id="rId4" Type="http://schemas.openxmlformats.org/officeDocument/2006/relationships/hyperlink" Target="https://gnaworks.com/accountability-and-acknowledgemen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reetrust.org/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0CA4CCEA-6508-4A07-B3DF-1BFEB9CFCFB5}"/>
              </a:ext>
            </a:extLst>
          </p:cNvPr>
          <p:cNvSpPr/>
          <p:nvPr/>
        </p:nvSpPr>
        <p:spPr>
          <a:xfrm>
            <a:off x="3756455" y="1066843"/>
            <a:ext cx="2965621" cy="25351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37A8A0CC-E786-4510-BC65-6D799BE37111}"/>
              </a:ext>
            </a:extLst>
          </p:cNvPr>
          <p:cNvSpPr txBox="1">
            <a:spLocks/>
          </p:cNvSpPr>
          <p:nvPr/>
        </p:nvSpPr>
        <p:spPr>
          <a:xfrm>
            <a:off x="1269678" y="373950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rgbClr val="FF0000"/>
                </a:solidFill>
              </a:rPr>
              <a:t>Rete e PDTA dell’obesità: l’esperienza del Veneto</a:t>
            </a:r>
          </a:p>
          <a:p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Mirto Foletto, MD</a:t>
            </a:r>
          </a:p>
          <a:p>
            <a:r>
              <a:rPr lang="it-IT" b="1" dirty="0" err="1">
                <a:solidFill>
                  <a:schemeClr val="accent1">
                    <a:lumMod val="75000"/>
                  </a:schemeClr>
                </a:solidFill>
              </a:rPr>
              <a:t>Bariatric</a:t>
            </a:r>
            <a:r>
              <a:rPr lang="it-IT" b="1" dirty="0">
                <a:solidFill>
                  <a:schemeClr val="accent1">
                    <a:lumMod val="75000"/>
                  </a:schemeClr>
                </a:solidFill>
              </a:rPr>
              <a:t> Surgery Unit Padova University Hospital</a:t>
            </a:r>
          </a:p>
        </p:txBody>
      </p:sp>
      <p:pic>
        <p:nvPicPr>
          <p:cNvPr id="9" name="Picture 8" descr="Centre of Excellence_coloured">
            <a:extLst>
              <a:ext uri="{FF2B5EF4-FFF2-40B4-BE49-F238E27FC236}">
                <a16:creationId xmlns:a16="http://schemas.microsoft.com/office/drawing/2014/main" id="{4028BF09-322F-4BBC-8EED-E74A2EB81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090" y="5155903"/>
            <a:ext cx="1467019" cy="146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hlinkClick r:id="rId3" action="ppaction://program"/>
            <a:extLst>
              <a:ext uri="{FF2B5EF4-FFF2-40B4-BE49-F238E27FC236}">
                <a16:creationId xmlns:a16="http://schemas.microsoft.com/office/drawing/2014/main" id="{0BE95F01-DCC7-475D-B423-E8FBD8B89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3" y="5883289"/>
            <a:ext cx="788250" cy="79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982C70F0-36F4-461D-865E-B1FE3F5B6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4463" y="6099048"/>
            <a:ext cx="1200150" cy="52387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57B5E2-2818-4A6F-B9A5-36E32FCF3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2727569" cy="369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50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ttangolo 3">
            <a:extLst>
              <a:ext uri="{FF2B5EF4-FFF2-40B4-BE49-F238E27FC236}">
                <a16:creationId xmlns:a16="http://schemas.microsoft.com/office/drawing/2014/main" id="{BC2068B5-5014-4A93-84C1-9A60ECD627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438" y="2365376"/>
            <a:ext cx="8858250" cy="4921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600" b="1">
                <a:solidFill>
                  <a:srgbClr val="C00000"/>
                </a:solidFill>
              </a:rPr>
              <a:t>CRS per lo studio e il trattamento integrato dell’obesità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FFE94CF1-9110-429F-948E-06ED5ED1A728}"/>
              </a:ext>
            </a:extLst>
          </p:cNvPr>
          <p:cNvSpPr/>
          <p:nvPr/>
        </p:nvSpPr>
        <p:spPr>
          <a:xfrm>
            <a:off x="2273300" y="3108326"/>
            <a:ext cx="7645400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…  tre tipologie di attività e lo svolgimento delle stesse in funzione di un supporto alla programmazione regionale</a:t>
            </a:r>
          </a:p>
          <a:p>
            <a:pPr>
              <a:lnSpc>
                <a:spcPct val="120000"/>
              </a:lnSpc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su materie specifiche:</a:t>
            </a:r>
          </a:p>
          <a:p>
            <a:pPr>
              <a:lnSpc>
                <a:spcPct val="120000"/>
              </a:lnSpc>
              <a:defRPr/>
            </a:pPr>
            <a:endParaRPr lang="it-IT" sz="2000" b="1" dirty="0">
              <a:solidFill>
                <a:srgbClr val="002060"/>
              </a:solidFill>
              <a:latin typeface="Arial" charset="0"/>
            </a:endParaRP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clinica</a:t>
            </a: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ricerca</a:t>
            </a:r>
          </a:p>
          <a:p>
            <a:pPr marL="457200" indent="-457200">
              <a:lnSpc>
                <a:spcPct val="120000"/>
              </a:lnSpc>
              <a:buClr>
                <a:srgbClr val="C00000"/>
              </a:buClr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2060"/>
                </a:solidFill>
                <a:latin typeface="Arial" charset="0"/>
              </a:rPr>
              <a:t>formazione</a:t>
            </a:r>
          </a:p>
        </p:txBody>
      </p:sp>
      <p:pic>
        <p:nvPicPr>
          <p:cNvPr id="38916" name="Picture 2" descr="http://mutui.contributi.it/images/Logo_Regione_veneto.gif">
            <a:extLst>
              <a:ext uri="{FF2B5EF4-FFF2-40B4-BE49-F238E27FC236}">
                <a16:creationId xmlns:a16="http://schemas.microsoft.com/office/drawing/2014/main" id="{B143ACE0-772B-493E-A080-DCB8AAFF7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4" y="0"/>
            <a:ext cx="2357437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6F97D22F-43FB-4F09-B645-25BDC63ABD26}"/>
              </a:ext>
            </a:extLst>
          </p:cNvPr>
          <p:cNvSpPr/>
          <p:nvPr/>
        </p:nvSpPr>
        <p:spPr>
          <a:xfrm>
            <a:off x="8953501" y="1643064"/>
            <a:ext cx="500063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0BEC0185-3656-46D3-853E-90224C49C311}"/>
              </a:ext>
            </a:extLst>
          </p:cNvPr>
          <p:cNvCxnSpPr>
            <a:stCxn id="9" idx="1"/>
          </p:cNvCxnSpPr>
          <p:nvPr/>
        </p:nvCxnSpPr>
        <p:spPr>
          <a:xfrm rot="16200000" flipV="1">
            <a:off x="8779669" y="1459707"/>
            <a:ext cx="349250" cy="144462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6B74481-95EA-45A2-A28D-D0B7E95BD137}"/>
              </a:ext>
            </a:extLst>
          </p:cNvPr>
          <p:cNvCxnSpPr>
            <a:stCxn id="9" idx="0"/>
          </p:cNvCxnSpPr>
          <p:nvPr/>
        </p:nvCxnSpPr>
        <p:spPr>
          <a:xfrm rot="5400000" flipH="1" flipV="1">
            <a:off x="8793163" y="1054101"/>
            <a:ext cx="1000125" cy="177800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>
            <a:extLst>
              <a:ext uri="{FF2B5EF4-FFF2-40B4-BE49-F238E27FC236}">
                <a16:creationId xmlns:a16="http://schemas.microsoft.com/office/drawing/2014/main" id="{3F073571-EE97-4C8C-BD0C-50704A08BF24}"/>
              </a:ext>
            </a:extLst>
          </p:cNvPr>
          <p:cNvCxnSpPr>
            <a:stCxn id="9" idx="7"/>
          </p:cNvCxnSpPr>
          <p:nvPr/>
        </p:nvCxnSpPr>
        <p:spPr>
          <a:xfrm rot="5400000" flipH="1" flipV="1">
            <a:off x="9242425" y="1423988"/>
            <a:ext cx="420688" cy="144462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3008AC82-9284-4179-A911-8662D2B78103}"/>
              </a:ext>
            </a:extLst>
          </p:cNvPr>
          <p:cNvCxnSpPr>
            <a:stCxn id="9" idx="2"/>
          </p:cNvCxnSpPr>
          <p:nvPr/>
        </p:nvCxnSpPr>
        <p:spPr>
          <a:xfrm rot="10800000">
            <a:off x="8453438" y="1785939"/>
            <a:ext cx="500062" cy="71437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C802AD10-A3D8-44F4-90B4-1676112E4A47}"/>
              </a:ext>
            </a:extLst>
          </p:cNvPr>
          <p:cNvCxnSpPr/>
          <p:nvPr/>
        </p:nvCxnSpPr>
        <p:spPr>
          <a:xfrm rot="10800000" flipV="1">
            <a:off x="9024938" y="2009776"/>
            <a:ext cx="80962" cy="61913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880B9C76-3B07-4824-A2D4-33C558B3BBB6}"/>
              </a:ext>
            </a:extLst>
          </p:cNvPr>
          <p:cNvCxnSpPr>
            <a:endCxn id="9" idx="6"/>
          </p:cNvCxnSpPr>
          <p:nvPr/>
        </p:nvCxnSpPr>
        <p:spPr>
          <a:xfrm rot="5400000">
            <a:off x="9453564" y="1714501"/>
            <a:ext cx="142875" cy="142875"/>
          </a:xfrm>
          <a:prstGeom prst="straightConnector1">
            <a:avLst/>
          </a:prstGeom>
          <a:ln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4" name="Immagine 13" descr="Immagine8.jpg">
            <a:extLst>
              <a:ext uri="{FF2B5EF4-FFF2-40B4-BE49-F238E27FC236}">
                <a16:creationId xmlns:a16="http://schemas.microsoft.com/office/drawing/2014/main" id="{E70076DA-34AB-4338-863B-33B110A56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71438"/>
            <a:ext cx="6253163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5" name="Immagine 15" descr="Immagine9.jpg">
            <a:extLst>
              <a:ext uri="{FF2B5EF4-FFF2-40B4-BE49-F238E27FC236}">
                <a16:creationId xmlns:a16="http://schemas.microsoft.com/office/drawing/2014/main" id="{B081535B-23CD-4832-B370-87C798814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3929064"/>
            <a:ext cx="4895850" cy="256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7" name="AutoShape 9">
            <a:extLst>
              <a:ext uri="{FF2B5EF4-FFF2-40B4-BE49-F238E27FC236}">
                <a16:creationId xmlns:a16="http://schemas.microsoft.com/office/drawing/2014/main" id="{F7F3F25E-ADCC-46FE-A8D2-11570929F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1376364"/>
            <a:ext cx="2162175" cy="771525"/>
          </a:xfrm>
          <a:prstGeom prst="rightArrowCallout">
            <a:avLst>
              <a:gd name="adj1" fmla="val 25000"/>
              <a:gd name="adj2" fmla="val 25000"/>
              <a:gd name="adj3" fmla="val 52881"/>
              <a:gd name="adj4" fmla="val 66667"/>
            </a:avLst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outerShdw dist="71842" dir="2700000" algn="ctr" rotWithShape="0">
              <a:srgbClr val="A50021"/>
            </a:outerShdw>
          </a:effectLst>
        </p:spPr>
        <p:txBody>
          <a:bodyPr>
            <a:spAutoFit/>
          </a:bodyPr>
          <a:lstStyle/>
          <a:p>
            <a:pPr marL="1588" indent="-1588" algn="ctr">
              <a:tabLst>
                <a:tab pos="4035425" algn="l"/>
              </a:tabLst>
              <a:defRPr/>
            </a:pPr>
            <a:r>
              <a:rPr lang="it-IT" altLang="it-IT" sz="4400" b="1">
                <a:solidFill>
                  <a:srgbClr val="000066"/>
                </a:solidFill>
                <a:cs typeface="Arial" pitchFamily="34" charset="0"/>
              </a:rPr>
              <a:t>T</a:t>
            </a:r>
          </a:p>
        </p:txBody>
      </p:sp>
      <p:sp>
        <p:nvSpPr>
          <p:cNvPr id="580618" name="Rectangle 10">
            <a:extLst>
              <a:ext uri="{FF2B5EF4-FFF2-40B4-BE49-F238E27FC236}">
                <a16:creationId xmlns:a16="http://schemas.microsoft.com/office/drawing/2014/main" id="{4E53028E-D287-4442-8A20-367722B5A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6" y="1384300"/>
            <a:ext cx="390842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3663" indent="-1588" algn="ctr">
              <a:lnSpc>
                <a:spcPct val="95000"/>
              </a:lnSpc>
              <a:tabLst>
                <a:tab pos="4035425" algn="l"/>
              </a:tabLst>
              <a:defRPr/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TOGHETER</a:t>
            </a:r>
          </a:p>
        </p:txBody>
      </p:sp>
      <p:sp>
        <p:nvSpPr>
          <p:cNvPr id="580619" name="Rectangle 11">
            <a:extLst>
              <a:ext uri="{FF2B5EF4-FFF2-40B4-BE49-F238E27FC236}">
                <a16:creationId xmlns:a16="http://schemas.microsoft.com/office/drawing/2014/main" id="{970973F4-6E05-4F9F-B42E-75B7450D6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6" y="2392364"/>
            <a:ext cx="3908425" cy="757237"/>
          </a:xfrm>
          <a:prstGeom prst="rect">
            <a:avLst/>
          </a:prstGeom>
          <a:solidFill>
            <a:srgbClr val="336699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3663" indent="-1588" algn="ctr">
              <a:lnSpc>
                <a:spcPct val="95000"/>
              </a:lnSpc>
              <a:tabLst>
                <a:tab pos="4035425" algn="l"/>
              </a:tabLst>
              <a:defRPr/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EVERIBODY</a:t>
            </a:r>
          </a:p>
        </p:txBody>
      </p:sp>
      <p:sp>
        <p:nvSpPr>
          <p:cNvPr id="580620" name="Rectangle 12">
            <a:extLst>
              <a:ext uri="{FF2B5EF4-FFF2-40B4-BE49-F238E27FC236}">
                <a16:creationId xmlns:a16="http://schemas.microsoft.com/office/drawing/2014/main" id="{388A422E-A338-4834-A31B-95E4AF25B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6" y="3443288"/>
            <a:ext cx="390842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3663" indent="-1588" algn="ctr">
              <a:lnSpc>
                <a:spcPct val="95000"/>
              </a:lnSpc>
              <a:tabLst>
                <a:tab pos="4035425" algn="l"/>
              </a:tabLst>
              <a:defRPr/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ACHIEVES</a:t>
            </a:r>
          </a:p>
        </p:txBody>
      </p:sp>
      <p:sp>
        <p:nvSpPr>
          <p:cNvPr id="580621" name="Rectangle 13">
            <a:extLst>
              <a:ext uri="{FF2B5EF4-FFF2-40B4-BE49-F238E27FC236}">
                <a16:creationId xmlns:a16="http://schemas.microsoft.com/office/drawing/2014/main" id="{EF7E40A8-39D1-4E28-A0D7-D4ABD7EBC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6576" y="4451350"/>
            <a:ext cx="390842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93663" indent="-1588" algn="ctr">
              <a:lnSpc>
                <a:spcPct val="95000"/>
              </a:lnSpc>
              <a:tabLst>
                <a:tab pos="4035425" algn="l"/>
              </a:tabLst>
              <a:defRPr/>
            </a:pPr>
            <a:r>
              <a:rPr lang="it-IT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MORE</a:t>
            </a:r>
          </a:p>
        </p:txBody>
      </p:sp>
      <p:sp>
        <p:nvSpPr>
          <p:cNvPr id="580622" name="AutoShape 14">
            <a:extLst>
              <a:ext uri="{FF2B5EF4-FFF2-40B4-BE49-F238E27FC236}">
                <a16:creationId xmlns:a16="http://schemas.microsoft.com/office/drawing/2014/main" id="{EBCEEBC5-F8E4-4836-B467-7FB8664277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2384426"/>
            <a:ext cx="2162175" cy="771525"/>
          </a:xfrm>
          <a:prstGeom prst="rightArrowCallout">
            <a:avLst>
              <a:gd name="adj1" fmla="val 25000"/>
              <a:gd name="adj2" fmla="val 25000"/>
              <a:gd name="adj3" fmla="val 52881"/>
              <a:gd name="adj4" fmla="val 66667"/>
            </a:avLst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outerShdw dist="71842" dir="2700000" algn="ctr" rotWithShape="0">
              <a:srgbClr val="A50021"/>
            </a:outerShdw>
          </a:effectLst>
        </p:spPr>
        <p:txBody>
          <a:bodyPr>
            <a:spAutoFit/>
          </a:bodyPr>
          <a:lstStyle/>
          <a:p>
            <a:pPr marL="1588" indent="-1588" algn="ctr">
              <a:tabLst>
                <a:tab pos="4035425" algn="l"/>
              </a:tabLst>
              <a:defRPr/>
            </a:pPr>
            <a:r>
              <a:rPr lang="it-IT" altLang="it-IT" sz="4400" b="1">
                <a:solidFill>
                  <a:srgbClr val="000066"/>
                </a:solidFill>
                <a:cs typeface="Arial" pitchFamily="34" charset="0"/>
              </a:rPr>
              <a:t>E</a:t>
            </a:r>
          </a:p>
        </p:txBody>
      </p:sp>
      <p:sp>
        <p:nvSpPr>
          <p:cNvPr id="580623" name="AutoShape 15">
            <a:extLst>
              <a:ext uri="{FF2B5EF4-FFF2-40B4-BE49-F238E27FC236}">
                <a16:creationId xmlns:a16="http://schemas.microsoft.com/office/drawing/2014/main" id="{DB71D394-23C8-42A2-90DB-6CD7F69D2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3435351"/>
            <a:ext cx="2162175" cy="771525"/>
          </a:xfrm>
          <a:prstGeom prst="rightArrowCallout">
            <a:avLst>
              <a:gd name="adj1" fmla="val 25000"/>
              <a:gd name="adj2" fmla="val 25000"/>
              <a:gd name="adj3" fmla="val 52881"/>
              <a:gd name="adj4" fmla="val 66667"/>
            </a:avLst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outerShdw dist="71842" dir="2700000" algn="ctr" rotWithShape="0">
              <a:srgbClr val="A50021"/>
            </a:outerShdw>
          </a:effectLst>
        </p:spPr>
        <p:txBody>
          <a:bodyPr>
            <a:spAutoFit/>
          </a:bodyPr>
          <a:lstStyle/>
          <a:p>
            <a:pPr marL="1588" indent="-1588" algn="ctr">
              <a:tabLst>
                <a:tab pos="4035425" algn="l"/>
              </a:tabLst>
              <a:defRPr/>
            </a:pPr>
            <a:r>
              <a:rPr lang="it-IT" altLang="it-IT" sz="4400" b="1">
                <a:solidFill>
                  <a:srgbClr val="000066"/>
                </a:solidFill>
                <a:cs typeface="Arial" pitchFamily="34" charset="0"/>
              </a:rPr>
              <a:t>A</a:t>
            </a:r>
          </a:p>
        </p:txBody>
      </p:sp>
      <p:sp>
        <p:nvSpPr>
          <p:cNvPr id="580624" name="AutoShape 16">
            <a:extLst>
              <a:ext uri="{FF2B5EF4-FFF2-40B4-BE49-F238E27FC236}">
                <a16:creationId xmlns:a16="http://schemas.microsoft.com/office/drawing/2014/main" id="{2FA53578-CCA3-47AA-BDAD-F5DD41CA5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9939" y="4443414"/>
            <a:ext cx="2162175" cy="771525"/>
          </a:xfrm>
          <a:prstGeom prst="rightArrowCallout">
            <a:avLst>
              <a:gd name="adj1" fmla="val 25000"/>
              <a:gd name="adj2" fmla="val 25000"/>
              <a:gd name="adj3" fmla="val 52881"/>
              <a:gd name="adj4" fmla="val 66667"/>
            </a:avLst>
          </a:prstGeom>
          <a:solidFill>
            <a:schemeClr val="bg1"/>
          </a:solidFill>
          <a:ln w="9525">
            <a:solidFill>
              <a:srgbClr val="CC6600"/>
            </a:solidFill>
            <a:miter lim="800000"/>
            <a:headEnd/>
            <a:tailEnd/>
          </a:ln>
          <a:effectLst>
            <a:outerShdw dist="71842" dir="2700000" algn="ctr" rotWithShape="0">
              <a:srgbClr val="A50021"/>
            </a:outerShdw>
          </a:effectLst>
        </p:spPr>
        <p:txBody>
          <a:bodyPr>
            <a:spAutoFit/>
          </a:bodyPr>
          <a:lstStyle/>
          <a:p>
            <a:pPr marL="1588" indent="-1588" algn="ctr">
              <a:tabLst>
                <a:tab pos="4035425" algn="l"/>
              </a:tabLst>
              <a:defRPr/>
            </a:pPr>
            <a:r>
              <a:rPr lang="it-IT" altLang="it-IT" sz="4400" b="1">
                <a:solidFill>
                  <a:srgbClr val="000066"/>
                </a:solidFill>
                <a:cs typeface="Arial" pitchFamily="34" charset="0"/>
              </a:rPr>
              <a:t>M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pdta05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649" y="812359"/>
            <a:ext cx="4384676" cy="549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492312" y="57150"/>
          <a:ext cx="3098613" cy="6800850"/>
        </p:xfrm>
        <a:graphic>
          <a:graphicData uri="http://schemas.openxmlformats.org/drawingml/2006/table">
            <a:tbl>
              <a:tblPr/>
              <a:tblGrid>
                <a:gridCol w="3098613">
                  <a:extLst>
                    <a:ext uri="{9D8B030D-6E8A-4147-A177-3AD203B41FA5}">
                      <a16:colId xmlns:a16="http://schemas.microsoft.com/office/drawing/2014/main" val="2546079095"/>
                    </a:ext>
                  </a:extLst>
                </a:gridCol>
              </a:tblGrid>
              <a:tr h="68008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1:</a:t>
                      </a:r>
                      <a:r>
                        <a:rPr lang="it-IT" sz="90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Triage</a:t>
                      </a:r>
                      <a:endParaRPr lang="it-IT" sz="900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MMG, Specialista ambulatoriale/ospedaliero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2: Presa in carico</a:t>
                      </a:r>
                      <a:endParaRPr lang="it-IT" sz="900" b="1" dirty="0">
                        <a:solidFill>
                          <a:srgbClr val="00B05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anamnesi/EO generali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ricerca sintomi OSAS e questionario 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A)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anamnesi alimentare (allegato B) 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questionari motori (allegato C)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test psicometrici per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D)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Chirurgo,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3</a:t>
                      </a:r>
                      <a:r>
                        <a:rPr lang="it-IT" sz="90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: </a:t>
                      </a:r>
                      <a:r>
                        <a:rPr lang="it-IT" sz="9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Criteri di esclusione</a:t>
                      </a:r>
                      <a:endParaRPr lang="it-IT" sz="9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età </a:t>
                      </a: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≥ 70 aa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ASA IV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 rifiuto del pz all’approccio chirurgico</a:t>
                      </a:r>
                      <a:endParaRPr lang="it-IT" sz="900" b="1" dirty="0">
                        <a:solidFill>
                          <a:srgbClr val="3366FF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4: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Fenotipizzazione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esami di laboratorio 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valutazione nutrizionale con diario alimentare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polisonnografia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se sintomi OSAS/ESS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assessment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psicologico quando richiesto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auspicabile  valutazione Medicina Sport (corollario1)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5: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Stadiazione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dell’obesità sec. Edmonton Score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(allegato E)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6: Esami preoperatori di I livello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EGDS con biopsie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RX tubo digerente prime vie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Ecografia addome completo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preoperatori di II livello (se necessari)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7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pH</a:t>
                      </a: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manometria esofagea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RMN/TAC</a:t>
                      </a:r>
                      <a:endParaRPr lang="it-IT" sz="7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 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Nota 7: Preparazione</a:t>
                      </a:r>
                      <a:endParaRPr lang="it-IT" sz="900" dirty="0">
                        <a:solidFill>
                          <a:srgbClr val="25934A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rivalutazione internistica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counseling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nutrizionale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nutrizione riabilitativa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. supporto psicologico -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ev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training esercizio fisico in palestra didattica e </a:t>
                      </a:r>
                      <a:r>
                        <a:rPr lang="it-IT" sz="900" dirty="0" err="1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recall</a:t>
                      </a:r>
                      <a:r>
                        <a:rPr lang="it-IT" sz="900" dirty="0"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infermieristico</a:t>
                      </a:r>
                      <a:endParaRPr lang="it-IT" sz="9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Chirurgo    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Internista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Nutrizionista/Dietista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Medico </a:t>
                      </a:r>
                      <a:r>
                        <a:rPr lang="it-IT" sz="700" b="1" i="1" dirty="0" err="1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delloSport</a:t>
                      </a:r>
                      <a:endParaRPr lang="it-IT" sz="700" b="1" i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Specialista dell’esercizio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i="1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Case</a:t>
                      </a:r>
                      <a:r>
                        <a:rPr lang="it-IT" sz="700" b="1" i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MS Mincho" panose="02020609040205080304" pitchFamily="49" charset="-128"/>
                        </a:rPr>
                        <a:t> manager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7706240"/>
                  </a:ext>
                </a:extLst>
              </a:tr>
            </a:tbl>
          </a:graphicData>
        </a:graphic>
      </p:graphicFrame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8394565" y="257175"/>
          <a:ext cx="3787910" cy="58578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87910">
                  <a:extLst>
                    <a:ext uri="{9D8B030D-6E8A-4147-A177-3AD203B41FA5}">
                      <a16:colId xmlns:a16="http://schemas.microsoft.com/office/drawing/2014/main" val="2654803700"/>
                    </a:ext>
                  </a:extLst>
                </a:gridCol>
              </a:tblGrid>
              <a:tr h="58578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300" b="1" dirty="0">
                          <a:solidFill>
                            <a:srgbClr val="25934A"/>
                          </a:solidFill>
                          <a:effectLst/>
                        </a:rPr>
                        <a:t> 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8: </a:t>
                      </a:r>
                      <a:r>
                        <a:rPr lang="it-IT" sz="900" b="1" dirty="0" err="1">
                          <a:solidFill>
                            <a:srgbClr val="25934A"/>
                          </a:solidFill>
                          <a:effectLst/>
                        </a:rPr>
                        <a:t>Predegenza</a:t>
                      </a:r>
                      <a:endParaRPr lang="it-IT" sz="900" b="1" dirty="0">
                        <a:solidFill>
                          <a:srgbClr val="25934A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routine preoperatoria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rivalutazione antropometrica e dieta preoperatoria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visita anestesiologica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FF0000"/>
                          </a:solidFill>
                          <a:effectLst/>
                        </a:rPr>
                        <a:t>M</a:t>
                      </a: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Anestesista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>
                          <a:solidFill>
                            <a:srgbClr val="FF0000"/>
                          </a:solidFill>
                          <a:effectLst/>
                        </a:rPr>
                        <a:t>Medico Internista/Chirurgo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9: Dimissione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indicazioni nutrizionali post-operatorie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 </a:t>
                      </a:r>
                      <a:r>
                        <a:rPr lang="it-IT" sz="900" dirty="0" err="1">
                          <a:solidFill>
                            <a:srgbClr val="3366FF"/>
                          </a:solidFill>
                          <a:effectLst/>
                        </a:rPr>
                        <a:t>Ev</a:t>
                      </a:r>
                      <a:r>
                        <a:rPr lang="it-IT" sz="900" dirty="0">
                          <a:solidFill>
                            <a:srgbClr val="3366FF"/>
                          </a:solidFill>
                          <a:effectLst/>
                        </a:rPr>
                        <a:t>. presa in carico delle complicanze chirurgiche,  internistiche, nutrizionali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10: Follow-up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- 1 mese: chirurgico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- 3/6/12 mesi: internistico e dietologico/nutrizionale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indagini diagnostiche se complicanze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valutazione di chirurgia plastica (corollario 2)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obesità e gravidanza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- 6 e 12 mesi: auspicabile rivalutazione funzionale e prescrizione esercizio fisico (corollario 1)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 Plastico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 </a:t>
                      </a: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Nota 11: Terapia medica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Percorso medico internistico, nutrizionale, indicazione e promozione dell’attività fisica, farmacologico, </a:t>
                      </a:r>
                      <a:r>
                        <a:rPr lang="it-IT" sz="900" dirty="0" err="1">
                          <a:effectLst/>
                        </a:rPr>
                        <a:t>ev</a:t>
                      </a:r>
                      <a:r>
                        <a:rPr lang="it-IT" sz="900" dirty="0">
                          <a:effectLst/>
                        </a:rPr>
                        <a:t>. percorso psicoterapeutico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Nutrizionista/Dietista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dello Sport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-----------------------------------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b="1" dirty="0">
                          <a:solidFill>
                            <a:srgbClr val="25934A"/>
                          </a:solidFill>
                          <a:effectLst/>
                        </a:rPr>
                        <a:t> Nota 12: Rivalutazione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Multidisciplinare per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chirurgia di revisione/conversione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900" dirty="0">
                          <a:effectLst/>
                        </a:rPr>
                        <a:t>- eventuale ricovero per nutrizione riabilitativa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Chirurgo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Internista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Medico Nutrizionista/</a:t>
                      </a:r>
                      <a:r>
                        <a:rPr lang="it-IT" sz="700" b="1" dirty="0" err="1">
                          <a:solidFill>
                            <a:srgbClr val="FF0000"/>
                          </a:solidFill>
                          <a:effectLst/>
                        </a:rPr>
                        <a:t>Dietoista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t-IT" sz="700" b="1" dirty="0">
                          <a:solidFill>
                            <a:srgbClr val="FF0000"/>
                          </a:solidFill>
                          <a:effectLst/>
                        </a:rPr>
                        <a:t>Psicologo Clinico</a:t>
                      </a:r>
                      <a:endParaRPr lang="it-IT" sz="7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33219" marR="33219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588590"/>
                  </a:ext>
                </a:extLst>
              </a:tr>
            </a:tbl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4752975" y="180975"/>
            <a:ext cx="2114550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ADULTO</a:t>
            </a:r>
          </a:p>
        </p:txBody>
      </p:sp>
    </p:spTree>
    <p:extLst>
      <p:ext uri="{BB962C8B-B14F-4D97-AF65-F5344CB8AC3E}">
        <p14:creationId xmlns:p14="http://schemas.microsoft.com/office/powerpoint/2010/main" val="266523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7B6CE71-30CB-4D1C-822B-A70F93D90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264" y="953477"/>
            <a:ext cx="3794680" cy="270985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7247D9B-862A-44A0-8CED-3034AA94F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2308" y="0"/>
            <a:ext cx="3003548" cy="238449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D119519-E149-4135-B505-5947E2BC6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058" y="2762979"/>
            <a:ext cx="2861405" cy="90035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5EF18AD-32D1-481D-BB1C-2003AEF2F4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369" y="3585308"/>
            <a:ext cx="3272692" cy="32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2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6553199" cy="646331"/>
          </a:xfrm>
          <a:prstGeom prst="rect">
            <a:avLst/>
          </a:prstGeom>
          <a:solidFill>
            <a:srgbClr val="E3B9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276350" y="3095625"/>
            <a:ext cx="1034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2">
                    <a:lumMod val="75000"/>
                  </a:schemeClr>
                </a:solidFill>
              </a:rPr>
              <a:t>Garantire di livelli uniformi di assistenza nel territorio di competenza</a:t>
            </a:r>
          </a:p>
          <a:p>
            <a:endParaRPr lang="it-IT" sz="2400" dirty="0"/>
          </a:p>
          <a:p>
            <a:r>
              <a:rPr lang="it-IT" sz="2800" dirty="0">
                <a:solidFill>
                  <a:srgbClr val="65335E"/>
                </a:solidFill>
              </a:rPr>
              <a:t>Ottimizzazione uso delle risorse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76350" y="4962525"/>
            <a:ext cx="3219450" cy="646331"/>
          </a:xfrm>
          <a:prstGeom prst="rect">
            <a:avLst/>
          </a:prstGeom>
          <a:solidFill>
            <a:srgbClr val="E3B9CE"/>
          </a:solidFill>
        </p:spPr>
        <p:txBody>
          <a:bodyPr wrap="square" rtlCol="0">
            <a:spAutoFit/>
          </a:bodyPr>
          <a:lstStyle/>
          <a:p>
            <a:r>
              <a:rPr lang="it-IT" dirty="0"/>
              <a:t>Programmazione </a:t>
            </a:r>
            <a:r>
              <a:rPr lang="it-IT" dirty="0" err="1"/>
              <a:t>stategica</a:t>
            </a:r>
            <a:endParaRPr lang="it-IT" dirty="0"/>
          </a:p>
          <a:p>
            <a:r>
              <a:rPr lang="it-IT" dirty="0"/>
              <a:t>Coordinamento</a:t>
            </a:r>
          </a:p>
        </p:txBody>
      </p:sp>
      <p:pic>
        <p:nvPicPr>
          <p:cNvPr id="5122" name="Picture 2" descr="http://image.anobii.com/anobi/image_book.php?item_id=01e0886f59f1ba4d19&amp;time=&amp;type=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958" y="4222241"/>
            <a:ext cx="1240242" cy="189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ewtoncompton.com/files/cache/litalia-dei-comuni-e-delle-signorie_5459_x1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225" y="4181474"/>
            <a:ext cx="1301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8">
            <a:extLst>
              <a:ext uri="{FF2B5EF4-FFF2-40B4-BE49-F238E27FC236}">
                <a16:creationId xmlns:a16="http://schemas.microsoft.com/office/drawing/2014/main" id="{3C6E3FC7-727D-2C79-AD4B-F6EB4EDC1B1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5DB4C004-B677-AC50-2918-788F42F18DE7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ED938E7-BDF1-9ABC-F3A4-DC7F861EA7F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arallelogramma 14">
            <a:extLst>
              <a:ext uri="{FF2B5EF4-FFF2-40B4-BE49-F238E27FC236}">
                <a16:creationId xmlns:a16="http://schemas.microsoft.com/office/drawing/2014/main" id="{F48931E6-14B0-5D9F-A3AF-D963A7E3F80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F098F96-9F20-9885-4E7B-9A8173AE4DED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3D728051-0305-3B9F-479C-D9D71AA34E11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54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43175" y="1172945"/>
            <a:ext cx="7791450" cy="646331"/>
          </a:xfrm>
          <a:prstGeom prst="rect">
            <a:avLst/>
          </a:prstGeom>
          <a:solidFill>
            <a:srgbClr val="E3B9CE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2">
                    <a:lumMod val="50000"/>
                  </a:schemeClr>
                </a:solidFill>
              </a:rPr>
              <a:t>RETI ASSISTENZIALI </a:t>
            </a:r>
            <a:r>
              <a:rPr lang="it-IT" sz="2000" b="1" dirty="0">
                <a:solidFill>
                  <a:schemeClr val="accent4">
                    <a:lumMod val="50000"/>
                  </a:schemeClr>
                </a:solidFill>
              </a:rPr>
              <a:t>- programmazione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92" y="2203598"/>
            <a:ext cx="3133616" cy="245080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445975" y="5441885"/>
            <a:ext cx="6183675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accent5"/>
                </a:solidFill>
              </a:rPr>
              <a:t>Organizzazione per Reti Assistenziali Integrate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605" y="2603674"/>
            <a:ext cx="1774090" cy="184115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315" y="4152040"/>
            <a:ext cx="2249619" cy="2249619"/>
          </a:xfrm>
          <a:prstGeom prst="rect">
            <a:avLst/>
          </a:prstGeom>
        </p:spPr>
      </p:pic>
      <p:sp>
        <p:nvSpPr>
          <p:cNvPr id="7" name="Rettangolo 8">
            <a:extLst>
              <a:ext uri="{FF2B5EF4-FFF2-40B4-BE49-F238E27FC236}">
                <a16:creationId xmlns:a16="http://schemas.microsoft.com/office/drawing/2014/main" id="{E7556B71-4392-7B0F-1C47-D4FD2D530A5E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9">
            <a:extLst>
              <a:ext uri="{FF2B5EF4-FFF2-40B4-BE49-F238E27FC236}">
                <a16:creationId xmlns:a16="http://schemas.microsoft.com/office/drawing/2014/main" id="{544EE4BD-CA24-F6F6-0DD2-8B1E4DD3E9A9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88B5EEC7-2DD2-FFFA-504A-10EC2FE26860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87704BA6-6917-AF53-161B-85A7F50B43D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ttangolo 8">
            <a:extLst>
              <a:ext uri="{FF2B5EF4-FFF2-40B4-BE49-F238E27FC236}">
                <a16:creationId xmlns:a16="http://schemas.microsoft.com/office/drawing/2014/main" id="{752B7778-EF77-1853-C914-2E0F8DD7657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arallelogramma 14">
            <a:extLst>
              <a:ext uri="{FF2B5EF4-FFF2-40B4-BE49-F238E27FC236}">
                <a16:creationId xmlns:a16="http://schemas.microsoft.com/office/drawing/2014/main" id="{C2D7A76F-D154-2A8A-45B4-3BC9A674069E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54B62B-9A60-FCAA-7380-8D2B21B60FF8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577044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519" y="1054100"/>
            <a:ext cx="6528643" cy="1260481"/>
          </a:xfrm>
          <a:prstGeom prst="rect">
            <a:avLst/>
          </a:prstGeom>
        </p:spPr>
      </p:pic>
      <p:sp>
        <p:nvSpPr>
          <p:cNvPr id="3" name="Rectangle 79"/>
          <p:cNvSpPr>
            <a:spLocks noChangeArrowheads="1"/>
          </p:cNvSpPr>
          <p:nvPr/>
        </p:nvSpPr>
        <p:spPr bwMode="auto">
          <a:xfrm>
            <a:off x="20095" y="3076620"/>
            <a:ext cx="117401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linee guida organizzative già approvate dal Tavolo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sono: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 quattro Reti tempo-dipendenti: cardiologica per l’emergenza, neonatologica e dei punti nascita, ictus e trauma severo (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Accordo Stato-Regioni 24/01/2018    - PDF</a:t>
            </a:r>
            <a:r>
              <a:rPr kumimoji="0" lang="it-IT" altLang="it-IT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); il manuale operativo per le reti cliniche tempo-dipendenti è in corso di validazione, cosi come previsto dall’Accordo Stato-Regioni del 24/01/2018;</a:t>
            </a: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Reti oncologiche (in corso di approvazione da parte della Conferenza Stato-Regioni);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Rete servizi territoriali e integrazione assistenza ospedale-territorio - RESET (documento inviato all’Ufficio di Gabinetto del Ministero della Salute per il successivo </a:t>
            </a:r>
            <a:r>
              <a:rPr kumimoji="0" lang="it-IT" altLang="it-IT" sz="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iter istituzionale).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ttangolo 8">
            <a:extLst>
              <a:ext uri="{FF2B5EF4-FFF2-40B4-BE49-F238E27FC236}">
                <a16:creationId xmlns:a16="http://schemas.microsoft.com/office/drawing/2014/main" id="{F30C41DD-5740-311A-22C1-D8D843375D1A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C359FD5E-C39F-940E-7637-510E9DD6565B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F21C1E4D-18A0-995A-7B66-D7894105CDE9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id="{705CE75D-42AD-2F0E-E292-ECFB16E92562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F4EA9EEA-C268-D0DB-BED1-09059CC1A31B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40004906-B3AF-F807-0D89-A73ACC4C1376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27EB3-9FAE-50A8-CA2A-08D5CE5085FB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845692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9FCD854-74D9-4BEA-A3D6-27055DACF2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08" y="0"/>
            <a:ext cx="3820712" cy="259546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20EEB2-7882-44E0-ADF0-52E8C0747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084" y="205911"/>
            <a:ext cx="3701831" cy="1914015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0813D66-049F-47C1-B240-CD0FADCAB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3002" y="547077"/>
            <a:ext cx="4129335" cy="172712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E4A77B3E-B367-4A14-90CC-E8530327A5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89" y="2712420"/>
            <a:ext cx="3701831" cy="3301517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E231020-2C1B-42CC-9AB7-C7EB21E83E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6116" y="4363178"/>
            <a:ext cx="5288421" cy="212137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639E1454-7D33-4722-8822-6A529B8A2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9109" y="2933045"/>
            <a:ext cx="2341076" cy="330151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AB263BE0-9939-43FB-B4DA-368184BDF7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0400" y="2246591"/>
            <a:ext cx="3544048" cy="227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13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B7C6F3F-E341-4107-8D59-636E57CA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68" y="450482"/>
            <a:ext cx="4009292" cy="22057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8BD6130-4BBA-4E31-BD77-F022386B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999" y="308847"/>
            <a:ext cx="3642117" cy="24889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FFE4C9B-7F2A-4691-8382-59C48E465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93" y="3122092"/>
            <a:ext cx="3376433" cy="215941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E5B7A1F-97EF-49EB-A7E0-2F34EC8EF0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590" y="2980457"/>
            <a:ext cx="3832407" cy="215941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3F10058-0EB3-453C-B203-D750EC65AD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4013" y="3225300"/>
            <a:ext cx="4288818" cy="159390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991329-2742-4024-84F4-E45BE44A78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085695" flipV="1">
            <a:off x="3395562" y="5131114"/>
            <a:ext cx="2817468" cy="1442269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6938B7A-CF08-468C-8113-18287D59EF96}"/>
              </a:ext>
            </a:extLst>
          </p:cNvPr>
          <p:cNvSpPr txBox="1"/>
          <p:nvPr/>
        </p:nvSpPr>
        <p:spPr>
          <a:xfrm rot="20343787">
            <a:off x="3681044" y="5619261"/>
            <a:ext cx="2289907" cy="461665"/>
          </a:xfrm>
          <a:prstGeom prst="rect">
            <a:avLst/>
          </a:prstGeom>
          <a:noFill/>
          <a:ln>
            <a:solidFill>
              <a:srgbClr val="F8C8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COVID19!</a:t>
            </a:r>
          </a:p>
        </p:txBody>
      </p:sp>
    </p:spTree>
    <p:extLst>
      <p:ext uri="{BB962C8B-B14F-4D97-AF65-F5344CB8AC3E}">
        <p14:creationId xmlns:p14="http://schemas.microsoft.com/office/powerpoint/2010/main" val="42538144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62150" y="942975"/>
            <a:ext cx="689522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PDTA CAMBIA LA LOGICA DEL ‘MERCATO’ SANITARIO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304565" y="1561743"/>
            <a:ext cx="82103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70C0"/>
                </a:solidFill>
              </a:rPr>
              <a:t>ORGANIZZAZIONE SANITARIA NON PRODUCE </a:t>
            </a:r>
            <a:r>
              <a:rPr lang="it-IT" sz="2000" b="1" dirty="0">
                <a:solidFill>
                  <a:srgbClr val="00B0F0"/>
                </a:solidFill>
              </a:rPr>
              <a:t>PRESTAZIONI </a:t>
            </a:r>
            <a:r>
              <a:rPr lang="it-IT" sz="2000" b="1" dirty="0">
                <a:solidFill>
                  <a:srgbClr val="0070C0"/>
                </a:solidFill>
              </a:rPr>
              <a:t>MA </a:t>
            </a:r>
            <a:r>
              <a:rPr lang="it-IT" sz="2000" b="1" dirty="0">
                <a:solidFill>
                  <a:srgbClr val="36B436"/>
                </a:solidFill>
              </a:rPr>
              <a:t>OUTCOMES</a:t>
            </a:r>
            <a:r>
              <a:rPr lang="it-IT" sz="2000" b="1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84" y="2599217"/>
            <a:ext cx="2433133" cy="21826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08" y="1918692"/>
            <a:ext cx="991859" cy="1239824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361951" y="3178048"/>
            <a:ext cx="3295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4">
                    <a:lumMod val="75000"/>
                  </a:schemeClr>
                </a:solidFill>
              </a:rPr>
              <a:t>RIDUZIONE DELLA VARIABILITA’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03427" y="3784670"/>
            <a:ext cx="3790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70C0"/>
                </a:solidFill>
              </a:rPr>
              <a:t>INTEGRAZIONE MULTIDISCIPLINARE E MULTIPROFESSIONALE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3903" y="4632398"/>
            <a:ext cx="4152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RESPONSABILIZZAZIONE DELLE FIGURE PROFESSIONALI</a:t>
            </a:r>
          </a:p>
          <a:p>
            <a:r>
              <a:rPr lang="it-IT" dirty="0">
                <a:solidFill>
                  <a:srgbClr val="FF0000"/>
                </a:solidFill>
              </a:rPr>
              <a:t>RUOLI, COMPETENZE, RESPONSABILITA’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209925" y="5624125"/>
            <a:ext cx="4905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50"/>
                </a:solidFill>
              </a:rPr>
              <a:t>INDICATORI DI STRUTTURA PROCESSO E OUTCOME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229350" y="4509700"/>
            <a:ext cx="3571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RIDUZIONE DEGLI ERRORI</a:t>
            </a:r>
          </a:p>
          <a:p>
            <a:r>
              <a:rPr lang="it-IT" dirty="0">
                <a:solidFill>
                  <a:schemeClr val="accent2">
                    <a:lumMod val="75000"/>
                  </a:schemeClr>
                </a:solidFill>
              </a:rPr>
              <a:t>GESTIONE PROATTIVA DEL RISCHIO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258050" y="3690550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chemeClr val="accent1">
                    <a:lumMod val="50000"/>
                  </a:schemeClr>
                </a:solidFill>
              </a:rPr>
              <a:t>MIGLIORAMENTO DELLA QUALITA’ PERCEPITA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296150" y="2614225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65335E"/>
                </a:solidFill>
              </a:rPr>
              <a:t>PROMOZIONE CONTINUITA’ ASSISTENZIALE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314700" y="2199143"/>
            <a:ext cx="3924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D63EA3"/>
                </a:solidFill>
              </a:rPr>
              <a:t>RAZIONALIZZAZIONE DELLA SPESA</a:t>
            </a:r>
          </a:p>
        </p:txBody>
      </p:sp>
      <p:sp>
        <p:nvSpPr>
          <p:cNvPr id="4" name="Freccia circolare in su 3"/>
          <p:cNvSpPr/>
          <p:nvPr/>
        </p:nvSpPr>
        <p:spPr>
          <a:xfrm rot="9343819">
            <a:off x="200025" y="1895475"/>
            <a:ext cx="1216152" cy="731520"/>
          </a:xfrm>
          <a:prstGeom prst="curvedUpArrow">
            <a:avLst/>
          </a:prstGeom>
          <a:solidFill>
            <a:srgbClr val="FF0000"/>
          </a:solidFill>
          <a:ln>
            <a:solidFill>
              <a:srgbClr val="D63E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19" name="Rettangolo 8">
            <a:extLst>
              <a:ext uri="{FF2B5EF4-FFF2-40B4-BE49-F238E27FC236}">
                <a16:creationId xmlns:a16="http://schemas.microsoft.com/office/drawing/2014/main" id="{ABDF19F2-E7E1-6784-4171-17D7D7FA41C2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ttangolo 9">
            <a:extLst>
              <a:ext uri="{FF2B5EF4-FFF2-40B4-BE49-F238E27FC236}">
                <a16:creationId xmlns:a16="http://schemas.microsoft.com/office/drawing/2014/main" id="{4955A97D-4E07-AE35-F3C2-DC8C58ED71F3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Parallelogramma 14">
            <a:extLst>
              <a:ext uri="{FF2B5EF4-FFF2-40B4-BE49-F238E27FC236}">
                <a16:creationId xmlns:a16="http://schemas.microsoft.com/office/drawing/2014/main" id="{2D5337F6-5EE1-060D-ACD1-4050003DBBB5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Parallelogramma 14">
            <a:extLst>
              <a:ext uri="{FF2B5EF4-FFF2-40B4-BE49-F238E27FC236}">
                <a16:creationId xmlns:a16="http://schemas.microsoft.com/office/drawing/2014/main" id="{C341C157-F7AC-FDC3-CAFF-88EB90CC4E18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tangolo 8">
            <a:extLst>
              <a:ext uri="{FF2B5EF4-FFF2-40B4-BE49-F238E27FC236}">
                <a16:creationId xmlns:a16="http://schemas.microsoft.com/office/drawing/2014/main" id="{8A5A5EFA-DF0A-75A2-3235-2BF1003A4B98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Parallelogramma 14">
            <a:extLst>
              <a:ext uri="{FF2B5EF4-FFF2-40B4-BE49-F238E27FC236}">
                <a16:creationId xmlns:a16="http://schemas.microsoft.com/office/drawing/2014/main" id="{86394FA1-C53B-67C5-769F-84D26A693DB0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19780A-51B1-938A-6ADF-DE3A7BFAD83C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4270789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ttangolo 1">
            <a:extLst>
              <a:ext uri="{FF2B5EF4-FFF2-40B4-BE49-F238E27FC236}">
                <a16:creationId xmlns:a16="http://schemas.microsoft.com/office/drawing/2014/main" id="{B01A1A0C-8A43-406B-A906-B45DEA6E0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313" y="1481138"/>
            <a:ext cx="6286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indent="-277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definisce il “macro” processo dell’intera gestione di un problema di salute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, adattando, le raccomandazioni delle linee guida (LG) alle esigenze del contesto locale (CL) secondo metodologie validate, in maniera condivisa                     tra tutti i professionisti.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Esso descrive e rappresenta la sequenza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spaziale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where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temporale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when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attività svolte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how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 </a:t>
            </a:r>
          </a:p>
          <a:p>
            <a:pPr marL="457200" marR="0" lvl="1" indent="-2778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dai diversi professionisti (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who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/>
              <a:defRPr/>
            </a:pP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in maniera 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omogenea e condivisa</a:t>
            </a:r>
            <a:r>
              <a:rPr kumimoji="0" lang="it-IT" altLang="it-IT" sz="2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PA = LG + CL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3D1BBE3E-179D-4AE5-9A61-4504E4C7C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39" y="2071688"/>
            <a:ext cx="2714625" cy="421481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88" name="Rettangolo 5">
            <a:extLst>
              <a:ext uri="{FF2B5EF4-FFF2-40B4-BE49-F238E27FC236}">
                <a16:creationId xmlns:a16="http://schemas.microsoft.com/office/drawing/2014/main" id="{F265FCB3-485B-4B03-8D76-1A2998E0C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0725" y="547689"/>
            <a:ext cx="5176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ahoma" panose="020B0604030504040204" pitchFamily="34" charset="0"/>
              </a:rPr>
              <a:t>PERCORSO ASSISTENZIALE</a:t>
            </a:r>
            <a:endParaRPr kumimoji="0" lang="it-IT" altLang="it-IT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13" descr="http://www.regione.veneto.it/VenetoGlobale/UserFiles/Image/Anno%20X_2007_10/ospedale%20padova.jpg">
            <a:extLst>
              <a:ext uri="{FF2B5EF4-FFF2-40B4-BE49-F238E27FC236}">
                <a16:creationId xmlns:a16="http://schemas.microsoft.com/office/drawing/2014/main" id="{662FD6EF-8BD0-434D-9F5E-F2A07EB80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3376" y="1"/>
            <a:ext cx="2276475" cy="1770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861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DE5F160-BB88-48BF-A0C4-16662172C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17" y="2760661"/>
            <a:ext cx="5058383" cy="22276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179471CE-3C7E-43AA-B312-15463FD2D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0391" y="15638"/>
            <a:ext cx="5316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0978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DBE32F-32D6-41DD-847F-D191949FA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041900" y="1788979"/>
            <a:ext cx="7175500" cy="294494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4B0281C-11C5-43C2-AF5D-69E58B66F7E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4467" y="1257300"/>
            <a:ext cx="4918304" cy="4860924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371CD824-4342-1AFF-DA94-52EF5AAB8F0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ttangolo 9">
            <a:extLst>
              <a:ext uri="{FF2B5EF4-FFF2-40B4-BE49-F238E27FC236}">
                <a16:creationId xmlns:a16="http://schemas.microsoft.com/office/drawing/2014/main" id="{8D107924-87D1-3F3E-DE6C-A35CA17A5FE2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arallelogramma 14">
            <a:extLst>
              <a:ext uri="{FF2B5EF4-FFF2-40B4-BE49-F238E27FC236}">
                <a16:creationId xmlns:a16="http://schemas.microsoft.com/office/drawing/2014/main" id="{37906A76-85BC-0019-E926-A1C4D3627333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44855567-EE1F-81E9-B0B4-BC5F7A6CE41D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FC7697-02D2-6868-775D-7FC5111F38E5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2789491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E12C136-884A-4DA2-947A-55FFC7CCC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68632" y="1819276"/>
            <a:ext cx="2827868" cy="426355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6750E201-3AEB-4822-BA11-2F6C2DAB1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9700" y="2290762"/>
            <a:ext cx="5943600" cy="3343275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5393FFB-4B1E-4442-B427-2F08F29995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223101" y="838435"/>
            <a:ext cx="2045531" cy="2904654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9627FF25-5E02-C94E-F27A-9823F02E5BEC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B03FBE26-C606-7745-8EA7-52E865B273AA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arallelogramma 14">
            <a:extLst>
              <a:ext uri="{FF2B5EF4-FFF2-40B4-BE49-F238E27FC236}">
                <a16:creationId xmlns:a16="http://schemas.microsoft.com/office/drawing/2014/main" id="{915DB3E7-A4E2-7825-64AE-6F17DAB13763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FA2FC4D2-A132-D412-4EEF-9FED936C409D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ttangolo 8">
            <a:extLst>
              <a:ext uri="{FF2B5EF4-FFF2-40B4-BE49-F238E27FC236}">
                <a16:creationId xmlns:a16="http://schemas.microsoft.com/office/drawing/2014/main" id="{0F413A3E-8CFE-3FF6-5D01-94ED5FDEAB8E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B65377D7-7732-6B60-A4B0-306B00980979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A633FB-7557-E5B3-913C-95BE19086B85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1761541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5C45ED27-3338-1495-EE40-03A00EA88AFF}"/>
              </a:ext>
            </a:extLst>
          </p:cNvPr>
          <p:cNvSpPr/>
          <p:nvPr/>
        </p:nvSpPr>
        <p:spPr>
          <a:xfrm>
            <a:off x="0" y="0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59379F-9842-A645-757B-549C2EC12B4F}"/>
              </a:ext>
            </a:extLst>
          </p:cNvPr>
          <p:cNvSpPr txBox="1"/>
          <p:nvPr/>
        </p:nvSpPr>
        <p:spPr>
          <a:xfrm>
            <a:off x="1920984" y="2795417"/>
            <a:ext cx="3870520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2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of providers said they have the ability to offer all of the tools patients expect out of them.</a:t>
            </a:r>
            <a:endParaRPr kumimoji="0" lang="en-US" sz="2000" b="1" i="0" u="none" strike="noStrike" kern="0" cap="none" spc="0" normalizeH="0" baseline="30000" noProof="0" dirty="0">
              <a:ln>
                <a:noFill/>
              </a:ln>
              <a:solidFill>
                <a:srgbClr val="F4F4F4">
                  <a:lumMod val="25000"/>
                </a:srgbClr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CFCE0E-EA3B-E8F3-EB46-E2A8BC67D34A}"/>
              </a:ext>
            </a:extLst>
          </p:cNvPr>
          <p:cNvSpPr txBox="1"/>
          <p:nvPr/>
        </p:nvSpPr>
        <p:spPr>
          <a:xfrm>
            <a:off x="7681663" y="2795417"/>
            <a:ext cx="4174653" cy="1758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F4F4F4">
                    <a:lumMod val="25000"/>
                  </a:srgbClr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of patients no longer feel obligated to stay with healthcare providers that don’t deliver an overall satisfactory digital experience</a:t>
            </a:r>
            <a:endParaRPr kumimoji="0" lang="en-GB" sz="2000" b="1" i="0" u="none" strike="noStrike" kern="0" cap="none" spc="0" normalizeH="0" baseline="30000" noProof="0" dirty="0">
              <a:ln>
                <a:noFill/>
              </a:ln>
              <a:solidFill>
                <a:srgbClr val="F4F4F4">
                  <a:lumMod val="25000"/>
                </a:srgbClr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678FA8-D1EC-167E-FCF8-437E2E29B15C}"/>
              </a:ext>
            </a:extLst>
          </p:cNvPr>
          <p:cNvSpPr txBox="1"/>
          <p:nvPr/>
        </p:nvSpPr>
        <p:spPr>
          <a:xfrm>
            <a:off x="6115004" y="2523563"/>
            <a:ext cx="146706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CA001B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90%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2A704A-A1E7-1CA3-47B4-B7F1BBB2FA71}"/>
              </a:ext>
            </a:extLst>
          </p:cNvPr>
          <p:cNvSpPr txBox="1"/>
          <p:nvPr/>
        </p:nvSpPr>
        <p:spPr>
          <a:xfrm>
            <a:off x="622689" y="2523563"/>
            <a:ext cx="11112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9%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8D861FE-90BA-A22B-AF30-AE087BF4009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004" y="3560126"/>
            <a:ext cx="1243159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B10D5B8-3F3C-7BA3-A4A0-F4DD4ECA1E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143" y="3560126"/>
            <a:ext cx="1260000" cy="126000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BEA72F8-2BF9-3CF7-5F44-58AEAEB1C043}"/>
              </a:ext>
            </a:extLst>
          </p:cNvPr>
          <p:cNvSpPr txBox="1">
            <a:spLocks/>
          </p:cNvSpPr>
          <p:nvPr/>
        </p:nvSpPr>
        <p:spPr>
          <a:xfrm>
            <a:off x="554016" y="5822067"/>
            <a:ext cx="10803756" cy="30128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Black Book Market Research, Press release (July 9, 2018). Available from 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https://blackbookmarketresearch.newswire.com/news/19-recent-healthcare-tech-start-ups-attract-instant-consumer-appeal-20556737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0000"/>
                    <a:lumOff val="1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[Accessed July 2020]</a:t>
            </a:r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817D2C3D-C42D-08F6-18C1-1E0C86FBD0E3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arallelogramma 14">
            <a:extLst>
              <a:ext uri="{FF2B5EF4-FFF2-40B4-BE49-F238E27FC236}">
                <a16:creationId xmlns:a16="http://schemas.microsoft.com/office/drawing/2014/main" id="{7BC5CA71-AB84-4302-434D-9B3989E4AFE3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D764B5-2EB7-A771-55B4-39748BA9B1E6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75FBD13-721C-FEF5-8A16-B09C1680EB98}"/>
              </a:ext>
            </a:extLst>
          </p:cNvPr>
          <p:cNvSpPr/>
          <p:nvPr/>
        </p:nvSpPr>
        <p:spPr>
          <a:xfrm>
            <a:off x="9525" y="1009527"/>
            <a:ext cx="1409701" cy="12627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itle 4">
            <a:extLst>
              <a:ext uri="{FF2B5EF4-FFF2-40B4-BE49-F238E27FC236}">
                <a16:creationId xmlns:a16="http://schemas.microsoft.com/office/drawing/2014/main" id="{AAF5A4E7-3466-41BF-0526-F7082A663A4A}"/>
              </a:ext>
            </a:extLst>
          </p:cNvPr>
          <p:cNvSpPr txBox="1">
            <a:spLocks/>
          </p:cNvSpPr>
          <p:nvPr/>
        </p:nvSpPr>
        <p:spPr>
          <a:xfrm>
            <a:off x="-1" y="1060652"/>
            <a:ext cx="12191999" cy="102579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Healthcare professionals can struggle to meet growing patient demands on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digital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delivery of information</a:t>
            </a:r>
          </a:p>
        </p:txBody>
      </p:sp>
    </p:spTree>
    <p:extLst>
      <p:ext uri="{BB962C8B-B14F-4D97-AF65-F5344CB8AC3E}">
        <p14:creationId xmlns:p14="http://schemas.microsoft.com/office/powerpoint/2010/main" val="10812784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CCF6609-FEA6-4707-AEC5-DE1C309884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36601" y="3222627"/>
            <a:ext cx="3047998" cy="171449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43E6E03-8D51-4103-8EF9-3A2FBBDE0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12899" y="939745"/>
            <a:ext cx="2971799" cy="222884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E9A61D-A917-4606-8F89-0D1EE9611DB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4724399" y="2476499"/>
            <a:ext cx="6712854" cy="2349499"/>
          </a:xfrm>
          <a:prstGeom prst="rect">
            <a:avLst/>
          </a:prstGeom>
        </p:spPr>
      </p:pic>
      <p:sp>
        <p:nvSpPr>
          <p:cNvPr id="2" name="Rettangolo 8">
            <a:extLst>
              <a:ext uri="{FF2B5EF4-FFF2-40B4-BE49-F238E27FC236}">
                <a16:creationId xmlns:a16="http://schemas.microsoft.com/office/drawing/2014/main" id="{2AB0743C-DAEA-9520-416D-A2EFEDC376B8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tangolo 9">
            <a:extLst>
              <a:ext uri="{FF2B5EF4-FFF2-40B4-BE49-F238E27FC236}">
                <a16:creationId xmlns:a16="http://schemas.microsoft.com/office/drawing/2014/main" id="{62EAB572-4AFE-CDFB-15C0-0ED2245C7467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arallelogramma 14">
            <a:extLst>
              <a:ext uri="{FF2B5EF4-FFF2-40B4-BE49-F238E27FC236}">
                <a16:creationId xmlns:a16="http://schemas.microsoft.com/office/drawing/2014/main" id="{F5CEA185-B438-C350-0347-57608263FA92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03CA4BD3-2EBF-95FC-05A2-4433DD122126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76AE0982-C517-AFE8-0590-90428AFF7F79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6639305A-BCE9-567C-ED60-FD49F15CC5C1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712F18-7528-AF77-05AB-202C1C7D3F8A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8786923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F1177B2-140A-4E30-50F9-FD663F052557}"/>
              </a:ext>
            </a:extLst>
          </p:cNvPr>
          <p:cNvGrpSpPr/>
          <p:nvPr/>
        </p:nvGrpSpPr>
        <p:grpSpPr>
          <a:xfrm>
            <a:off x="9407697" y="2303080"/>
            <a:ext cx="2858715" cy="2514574"/>
            <a:chOff x="9506886" y="1564263"/>
            <a:chExt cx="3459046" cy="3346897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101AFF8-462D-BEB1-976D-88FEC3DA9973}"/>
                </a:ext>
              </a:extLst>
            </p:cNvPr>
            <p:cNvGrpSpPr/>
            <p:nvPr/>
          </p:nvGrpSpPr>
          <p:grpSpPr>
            <a:xfrm>
              <a:off x="9506886" y="1564263"/>
              <a:ext cx="3459046" cy="3346897"/>
              <a:chOff x="9676570" y="1677387"/>
              <a:chExt cx="3459046" cy="3346897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0222C01-1D99-8EE9-D874-88BD300C4720}"/>
                  </a:ext>
                </a:extLst>
              </p:cNvPr>
              <p:cNvGrpSpPr/>
              <p:nvPr/>
            </p:nvGrpSpPr>
            <p:grpSpPr>
              <a:xfrm>
                <a:off x="9676570" y="1677387"/>
                <a:ext cx="3459046" cy="3346897"/>
                <a:chOff x="8866750" y="1703865"/>
                <a:chExt cx="3768752" cy="3975861"/>
              </a:xfrm>
            </p:grpSpPr>
            <p:pic>
              <p:nvPicPr>
                <p:cNvPr id="20" name="Google Shape;221;p26">
                  <a:extLst>
                    <a:ext uri="{FF2B5EF4-FFF2-40B4-BE49-F238E27FC236}">
                      <a16:creationId xmlns:a16="http://schemas.microsoft.com/office/drawing/2014/main" id="{864F13A3-B9BB-8E8A-057E-8149B7B59D4E}"/>
                    </a:ext>
                  </a:extLst>
                </p:cNvPr>
                <p:cNvPicPr preferRelativeResize="0"/>
                <p:nvPr/>
              </p:nvPicPr>
              <p:blipFill>
                <a:blip r:embed="rId3">
                  <a:alphaModFix/>
                </a:blip>
                <a:stretch>
                  <a:fillRect/>
                </a:stretch>
              </p:blipFill>
              <p:spPr>
                <a:xfrm>
                  <a:off x="8866750" y="1703865"/>
                  <a:ext cx="3768752" cy="3975861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21" name="Picture 20">
                  <a:extLst>
                    <a:ext uri="{FF2B5EF4-FFF2-40B4-BE49-F238E27FC236}">
                      <a16:creationId xmlns:a16="http://schemas.microsoft.com/office/drawing/2014/main" id="{03B7707F-DD92-854E-30CE-739E9F1273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131649" y="2320186"/>
                  <a:ext cx="1297100" cy="2693246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008337E-A255-37F9-3367-EC6FF7924997}"/>
                  </a:ext>
                </a:extLst>
              </p:cNvPr>
              <p:cNvSpPr/>
              <p:nvPr/>
            </p:nvSpPr>
            <p:spPr bwMode="auto">
              <a:xfrm>
                <a:off x="10837523" y="3869458"/>
                <a:ext cx="1183866" cy="46970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-110" charset="0"/>
                  <a:ea typeface="ヒラギノ角ゴ ProN W3" pitchFamily="-110" charset="-128"/>
                  <a:cs typeface="ヒラギノ角ゴ ProN W3" pitchFamily="-110" charset="-128"/>
                  <a:sym typeface="Arial" pitchFamily="-110" charset="0"/>
                </a:endParaRP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477112-1606-8992-9A92-E049A0E1D8FC}"/>
                </a:ext>
              </a:extLst>
            </p:cNvPr>
            <p:cNvSpPr/>
            <p:nvPr/>
          </p:nvSpPr>
          <p:spPr bwMode="auto">
            <a:xfrm>
              <a:off x="10934655" y="4016861"/>
              <a:ext cx="862832" cy="29754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9640377-B090-C98B-E221-00917AB60203}"/>
              </a:ext>
            </a:extLst>
          </p:cNvPr>
          <p:cNvGrpSpPr/>
          <p:nvPr/>
        </p:nvGrpSpPr>
        <p:grpSpPr>
          <a:xfrm>
            <a:off x="6048631" y="3336987"/>
            <a:ext cx="4511921" cy="2686205"/>
            <a:chOff x="5499592" y="2397036"/>
            <a:chExt cx="5459424" cy="3575338"/>
          </a:xfrm>
        </p:grpSpPr>
        <p:pic>
          <p:nvPicPr>
            <p:cNvPr id="23" name="Google Shape;563;p109">
              <a:extLst>
                <a:ext uri="{FF2B5EF4-FFF2-40B4-BE49-F238E27FC236}">
                  <a16:creationId xmlns:a16="http://schemas.microsoft.com/office/drawing/2014/main" id="{8602D90A-F3C8-C14A-F307-E64B50A43447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99592" y="2397036"/>
              <a:ext cx="5459424" cy="35753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8990F7D-0E7C-9537-5BB5-F2433A822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8582" y="2615227"/>
              <a:ext cx="4091298" cy="2825948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1E2D4B4-FBED-C22B-A700-E0C1A4236287}"/>
              </a:ext>
            </a:extLst>
          </p:cNvPr>
          <p:cNvSpPr/>
          <p:nvPr/>
        </p:nvSpPr>
        <p:spPr>
          <a:xfrm>
            <a:off x="6198582" y="2166961"/>
            <a:ext cx="954693" cy="18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712C5A-67F6-6C5C-0CAC-9C7318F47ECE}"/>
              </a:ext>
            </a:extLst>
          </p:cNvPr>
          <p:cNvSpPr txBox="1"/>
          <p:nvPr/>
        </p:nvSpPr>
        <p:spPr>
          <a:xfrm>
            <a:off x="-882253" y="1652886"/>
            <a:ext cx="134231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Empowering patients by informing and educating can help them better understand how they can contribute to their successful treatment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E18CCEF-CA9F-47D7-B97D-F7E4B42AA076}"/>
              </a:ext>
            </a:extLst>
          </p:cNvPr>
          <p:cNvSpPr txBox="1"/>
          <p:nvPr/>
        </p:nvSpPr>
        <p:spPr>
          <a:xfrm>
            <a:off x="0" y="114724"/>
            <a:ext cx="9248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Supporting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800A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 cross specialty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 pitchFamily="-65" charset="0"/>
              </a:rPr>
              <a:t>patient educational content</a:t>
            </a:r>
            <a:endParaRPr kumimoji="0" lang="it-IT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E0000AFD-6EB9-70A7-C39C-ACF417351EE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7461" b="9617"/>
          <a:stretch/>
        </p:blipFill>
        <p:spPr>
          <a:xfrm>
            <a:off x="727166" y="2785754"/>
            <a:ext cx="4546659" cy="302575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304909-6087-44C8-DBD6-A217F029E5F6}"/>
              </a:ext>
            </a:extLst>
          </p:cNvPr>
          <p:cNvSpPr/>
          <p:nvPr/>
        </p:nvSpPr>
        <p:spPr bwMode="auto">
          <a:xfrm>
            <a:off x="0" y="595476"/>
            <a:ext cx="12192000" cy="1016656"/>
          </a:xfrm>
          <a:prstGeom prst="rect">
            <a:avLst/>
          </a:prstGeom>
          <a:solidFill>
            <a:srgbClr val="082E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6BBE82-878F-1461-DADF-97E0F9089FB6}"/>
              </a:ext>
            </a:extLst>
          </p:cNvPr>
          <p:cNvGrpSpPr/>
          <p:nvPr/>
        </p:nvGrpSpPr>
        <p:grpSpPr>
          <a:xfrm>
            <a:off x="603528" y="903208"/>
            <a:ext cx="10986828" cy="503999"/>
            <a:chOff x="603528" y="1636851"/>
            <a:chExt cx="10986828" cy="503999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5A72FAC-9333-16BD-390E-FB7CD3A998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24439" y="874933"/>
              <a:ext cx="503999" cy="2027835"/>
            </a:xfrm>
            <a:prstGeom prst="rect">
              <a:avLst/>
            </a:pr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SUPPORT</a:t>
              </a:r>
            </a:p>
          </p:txBody>
        </p:sp>
        <p:sp>
          <p:nvSpPr>
            <p:cNvPr id="13" name="Freeform 75">
              <a:extLst>
                <a:ext uri="{FF2B5EF4-FFF2-40B4-BE49-F238E27FC236}">
                  <a16:creationId xmlns:a16="http://schemas.microsoft.com/office/drawing/2014/main" id="{1477082D-1A71-006C-73C5-90F64AF75D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8221321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POST-OP</a:t>
              </a:r>
            </a:p>
          </p:txBody>
        </p:sp>
        <p:sp>
          <p:nvSpPr>
            <p:cNvPr id="14" name="Freeform 76">
              <a:extLst>
                <a:ext uri="{FF2B5EF4-FFF2-40B4-BE49-F238E27FC236}">
                  <a16:creationId xmlns:a16="http://schemas.microsoft.com/office/drawing/2014/main" id="{EA7EEB9E-6D50-743E-52D4-524DF5669E1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81753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HOSPITALIZATION</a:t>
              </a:r>
            </a:p>
          </p:txBody>
        </p:sp>
        <p:sp>
          <p:nvSpPr>
            <p:cNvPr id="15" name="Freeform 77">
              <a:extLst>
                <a:ext uri="{FF2B5EF4-FFF2-40B4-BE49-F238E27FC236}">
                  <a16:creationId xmlns:a16="http://schemas.microsoft.com/office/drawing/2014/main" id="{0328445E-FEF7-AADC-18CC-08CDEA525DB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742186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PRE-ADMISSION</a:t>
              </a:r>
            </a:p>
          </p:txBody>
        </p:sp>
        <p:sp>
          <p:nvSpPr>
            <p:cNvPr id="16" name="Freeform 78">
              <a:extLst>
                <a:ext uri="{FF2B5EF4-FFF2-40B4-BE49-F238E27FC236}">
                  <a16:creationId xmlns:a16="http://schemas.microsoft.com/office/drawing/2014/main" id="{C68B51A3-0F0A-8739-B1D0-4BD3E6617CA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502619" y="737760"/>
              <a:ext cx="503999" cy="2302181"/>
            </a:xfrm>
            <a:custGeom>
              <a:avLst/>
              <a:gdLst>
                <a:gd name="connsiteX0" fmla="*/ 0 w 606795"/>
                <a:gd name="connsiteY0" fmla="*/ 2296108 h 2296108"/>
                <a:gd name="connsiteX1" fmla="*/ 0 w 606795"/>
                <a:gd name="connsiteY1" fmla="*/ 124406 h 2296108"/>
                <a:gd name="connsiteX2" fmla="*/ 231241 w 606795"/>
                <a:gd name="connsiteY2" fmla="*/ 124406 h 2296108"/>
                <a:gd name="connsiteX3" fmla="*/ 303397 w 606795"/>
                <a:gd name="connsiteY3" fmla="*/ 0 h 2296108"/>
                <a:gd name="connsiteX4" fmla="*/ 375553 w 606795"/>
                <a:gd name="connsiteY4" fmla="*/ 124406 h 2296108"/>
                <a:gd name="connsiteX5" fmla="*/ 606795 w 606795"/>
                <a:gd name="connsiteY5" fmla="*/ 124406 h 2296108"/>
                <a:gd name="connsiteX6" fmla="*/ 606795 w 606795"/>
                <a:gd name="connsiteY6" fmla="*/ 2296108 h 229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6795" h="2296108">
                  <a:moveTo>
                    <a:pt x="0" y="2296108"/>
                  </a:moveTo>
                  <a:lnTo>
                    <a:pt x="0" y="124406"/>
                  </a:lnTo>
                  <a:lnTo>
                    <a:pt x="231241" y="124406"/>
                  </a:lnTo>
                  <a:lnTo>
                    <a:pt x="303397" y="0"/>
                  </a:lnTo>
                  <a:lnTo>
                    <a:pt x="375553" y="124406"/>
                  </a:lnTo>
                  <a:lnTo>
                    <a:pt x="606795" y="124406"/>
                  </a:lnTo>
                  <a:lnTo>
                    <a:pt x="606795" y="2296108"/>
                  </a:lnTo>
                  <a:close/>
                </a:path>
              </a:pathLst>
            </a:custGeom>
            <a:solidFill>
              <a:schemeClr val="bg1"/>
            </a:solidFill>
            <a:ln w="63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0" tIns="180000" rIns="0" bIns="684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76197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>
                  <a:ln>
                    <a:noFill/>
                  </a:ln>
                  <a:solidFill>
                    <a:srgbClr val="1E22AA"/>
                  </a:solidFill>
                  <a:effectLst/>
                  <a:uLnTx/>
                  <a:uFillTx/>
                  <a:latin typeface="Arial" pitchFamily="-65" charset="0"/>
                  <a:ea typeface="ヒラギノ角ゴ ProN W3"/>
                  <a:cs typeface="+mn-cs"/>
                </a:rPr>
                <a:t>IN-DECISION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50400EEE-E22E-D427-7052-23840832F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43384" y="1721703"/>
              <a:ext cx="357190" cy="35719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6A71A1B7-ECEE-06C4-5215-66C3B5C6C6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61379" y="1733775"/>
              <a:ext cx="333046" cy="333046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A3706BD2-D357-BDC1-C7AF-EA1E3B72F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8819" y="1723404"/>
              <a:ext cx="353788" cy="353788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3675A39-283C-B7F1-541C-8FD27DB82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7824" y="1771235"/>
              <a:ext cx="396586" cy="258127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118C89A8-D657-E042-3E45-446D3C543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67574" y="1766909"/>
              <a:ext cx="277481" cy="266779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147F50BB-29ED-BD24-C5F2-0EA80FCC4AAE}"/>
              </a:ext>
            </a:extLst>
          </p:cNvPr>
          <p:cNvSpPr/>
          <p:nvPr/>
        </p:nvSpPr>
        <p:spPr>
          <a:xfrm>
            <a:off x="6657975" y="3514725"/>
            <a:ext cx="664255" cy="14287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511FA0A9-AD1C-4214-11AB-C9D5A1E7852F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Parallelogramma 14">
            <a:extLst>
              <a:ext uri="{FF2B5EF4-FFF2-40B4-BE49-F238E27FC236}">
                <a16:creationId xmlns:a16="http://schemas.microsoft.com/office/drawing/2014/main" id="{6EB677CA-E9BE-0D07-0660-AAA3DCA55915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2">
            <a:extLst>
              <a:ext uri="{FF2B5EF4-FFF2-40B4-BE49-F238E27FC236}">
                <a16:creationId xmlns:a16="http://schemas.microsoft.com/office/drawing/2014/main" id="{5F9B61C4-3591-4BFD-A016-2E6CB42E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" y="6387551"/>
            <a:ext cx="3314700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BABC2A9-FD69-4512-336C-9D5B44896B4D}"/>
              </a:ext>
            </a:extLst>
          </p:cNvPr>
          <p:cNvSpPr txBox="1"/>
          <p:nvPr/>
        </p:nvSpPr>
        <p:spPr>
          <a:xfrm>
            <a:off x="4972454" y="6426305"/>
            <a:ext cx="22470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>
                <a:solidFill>
                  <a:srgbClr val="E3B9CE"/>
                </a:solidFill>
              </a:rPr>
              <a:t>Pratica di mare 18-19 Luglio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8B3D74-9460-CBE7-EC63-C58ABD635A4E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13590749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82787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EA522C1-65C7-394D-2488-94E988B0E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244" y="2076115"/>
            <a:ext cx="6848711" cy="3905154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E814B97-B22D-5141-9BAF-67A807A49BFF}"/>
              </a:ext>
            </a:extLst>
          </p:cNvPr>
          <p:cNvSpPr/>
          <p:nvPr/>
        </p:nvSpPr>
        <p:spPr bwMode="auto">
          <a:xfrm>
            <a:off x="0" y="597803"/>
            <a:ext cx="12192000" cy="1317976"/>
          </a:xfrm>
          <a:prstGeom prst="rect">
            <a:avLst/>
          </a:prstGeom>
          <a:solidFill>
            <a:srgbClr val="082E63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9B708C2-6077-8E64-0405-8BB364CE9B28}"/>
              </a:ext>
            </a:extLst>
          </p:cNvPr>
          <p:cNvSpPr txBox="1"/>
          <p:nvPr/>
        </p:nvSpPr>
        <p:spPr>
          <a:xfrm>
            <a:off x="257176" y="649319"/>
            <a:ext cx="12058650" cy="1169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3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The patient app aims to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transform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care experience </a:t>
            </a: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engaging patients from hospital to home, monitoring the surgical pathway and potentially allowing for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reducing costs </a:t>
            </a:r>
            <a:r>
              <a:rPr kumimoji="0" lang="en-US" sz="23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and providing </a:t>
            </a:r>
            <a:r>
              <a:rPr kumimoji="0" lang="en-US" sz="23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ヒラギノ角ゴ ProN W3"/>
                <a:cs typeface="+mn-cs"/>
              </a:rPr>
              <a:t>better quality of care</a:t>
            </a:r>
            <a:endParaRPr kumimoji="0" lang="it-IT" sz="23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ヒラギノ角ゴ ProN W3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CD9434-6059-9516-EDF3-9B554C833669}"/>
              </a:ext>
            </a:extLst>
          </p:cNvPr>
          <p:cNvSpPr txBox="1"/>
          <p:nvPr/>
        </p:nvSpPr>
        <p:spPr>
          <a:xfrm>
            <a:off x="62031" y="55970"/>
            <a:ext cx="93059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Availability of data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enhance decision making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ttangolo 8">
            <a:extLst>
              <a:ext uri="{FF2B5EF4-FFF2-40B4-BE49-F238E27FC236}">
                <a16:creationId xmlns:a16="http://schemas.microsoft.com/office/drawing/2014/main" id="{85EF5569-F7A3-D9EE-2923-F667D65D602D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arallelogramma 14">
            <a:extLst>
              <a:ext uri="{FF2B5EF4-FFF2-40B4-BE49-F238E27FC236}">
                <a16:creationId xmlns:a16="http://schemas.microsoft.com/office/drawing/2014/main" id="{84BEE692-102B-DD9E-13D5-C66201EFFBE0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3EDDF-D514-D44F-21FE-89571C611B3A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4097821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8">
            <a:extLst>
              <a:ext uri="{FF2B5EF4-FFF2-40B4-BE49-F238E27FC236}">
                <a16:creationId xmlns:a16="http://schemas.microsoft.com/office/drawing/2014/main" id="{6C5A9DBE-1B5D-3138-D73E-103A9BD6AEE0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8C2BDF9C-360F-217F-DF36-2F279EC4AFD4}"/>
              </a:ext>
            </a:extLst>
          </p:cNvPr>
          <p:cNvSpPr/>
          <p:nvPr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egnaposto piè di pagina 2">
            <a:extLst>
              <a:ext uri="{FF2B5EF4-FFF2-40B4-BE49-F238E27FC236}">
                <a16:creationId xmlns:a16="http://schemas.microsoft.com/office/drawing/2014/main" id="{ABAB8A08-EA9A-3407-1A71-9597D3FDB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Piè di pagina</a:t>
            </a:r>
          </a:p>
        </p:txBody>
      </p:sp>
      <p:pic>
        <p:nvPicPr>
          <p:cNvPr id="8" name="Immagine 11">
            <a:extLst>
              <a:ext uri="{FF2B5EF4-FFF2-40B4-BE49-F238E27FC236}">
                <a16:creationId xmlns:a16="http://schemas.microsoft.com/office/drawing/2014/main" id="{B02EB295-8454-5358-6A50-E73F4E3D11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2" t="4785"/>
          <a:stretch/>
        </p:blipFill>
        <p:spPr>
          <a:xfrm>
            <a:off x="10610849" y="4619028"/>
            <a:ext cx="1581150" cy="165423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ACCD9434-6059-9516-EDF3-9B554C833669}"/>
              </a:ext>
            </a:extLst>
          </p:cNvPr>
          <p:cNvSpPr txBox="1"/>
          <p:nvPr/>
        </p:nvSpPr>
        <p:spPr>
          <a:xfrm>
            <a:off x="62031" y="55970"/>
            <a:ext cx="9305924" cy="604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0" b="1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Arial" pitchFamily="-65" charset="0"/>
              </a:rPr>
              <a:t>Potential </a:t>
            </a:r>
            <a:r>
              <a:rPr kumimoji="0" lang="en-US" sz="333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Arial" pitchFamily="-65" charset="0"/>
              </a:rPr>
              <a:t>Benefits</a:t>
            </a:r>
            <a:endParaRPr kumimoji="0" lang="it-IT" sz="24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06C69BC-CCD6-F210-1098-8E807A8F1937}"/>
              </a:ext>
            </a:extLst>
          </p:cNvPr>
          <p:cNvGrpSpPr/>
          <p:nvPr/>
        </p:nvGrpSpPr>
        <p:grpSpPr>
          <a:xfrm>
            <a:off x="3540502" y="1352931"/>
            <a:ext cx="4135213" cy="4037838"/>
            <a:chOff x="3882277" y="1019660"/>
            <a:chExt cx="4135213" cy="4037838"/>
          </a:xfrm>
        </p:grpSpPr>
        <p:sp>
          <p:nvSpPr>
            <p:cNvPr id="30" name="Teardrop 29">
              <a:extLst>
                <a:ext uri="{FF2B5EF4-FFF2-40B4-BE49-F238E27FC236}">
                  <a16:creationId xmlns:a16="http://schemas.microsoft.com/office/drawing/2014/main" id="{D74DAC1A-5DE9-4768-63BB-CA24AD1643ED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3882277" y="1019660"/>
              <a:ext cx="1944000" cy="1944000"/>
            </a:xfrm>
            <a:prstGeom prst="teardrop">
              <a:avLst/>
            </a:prstGeom>
            <a:solidFill>
              <a:srgbClr val="CA001B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1" name="Teardrop 30">
              <a:extLst>
                <a:ext uri="{FF2B5EF4-FFF2-40B4-BE49-F238E27FC236}">
                  <a16:creationId xmlns:a16="http://schemas.microsoft.com/office/drawing/2014/main" id="{5D686C3B-05E3-B533-8DC6-0E31BFD98D70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H="1">
              <a:off x="6073490" y="1019660"/>
              <a:ext cx="1944000" cy="1944000"/>
            </a:xfrm>
            <a:prstGeom prst="teardrop">
              <a:avLst/>
            </a:prstGeom>
            <a:solidFill>
              <a:srgbClr val="0000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2" name="Teardrop 31">
              <a:extLst>
                <a:ext uri="{FF2B5EF4-FFF2-40B4-BE49-F238E27FC236}">
                  <a16:creationId xmlns:a16="http://schemas.microsoft.com/office/drawing/2014/main" id="{44257B91-83CB-F55E-EFC2-505BB758CFAE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 flipV="1">
              <a:off x="3882277" y="3113498"/>
              <a:ext cx="1944000" cy="1944000"/>
            </a:xfrm>
            <a:prstGeom prst="teardrop">
              <a:avLst/>
            </a:prstGeom>
            <a:solidFill>
              <a:srgbClr val="CC00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3" name="Teardrop 32">
              <a:extLst>
                <a:ext uri="{FF2B5EF4-FFF2-40B4-BE49-F238E27FC236}">
                  <a16:creationId xmlns:a16="http://schemas.microsoft.com/office/drawing/2014/main" id="{3372594D-135C-86AB-DFC0-88C018653843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 flipH="1" flipV="1">
              <a:off x="6071309" y="3113497"/>
              <a:ext cx="1944000" cy="1944000"/>
            </a:xfrm>
            <a:prstGeom prst="teardrop">
              <a:avLst/>
            </a:prstGeom>
            <a:solidFill>
              <a:srgbClr val="009999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38DAD2B-50AC-D150-CA14-F47213100F04}"/>
                </a:ext>
              </a:extLst>
            </p:cNvPr>
            <p:cNvSpPr txBox="1"/>
            <p:nvPr/>
          </p:nvSpPr>
          <p:spPr>
            <a:xfrm>
              <a:off x="4313103" y="1806994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Patients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AC41ED7-2702-7450-3672-ADEA82DC85E4}"/>
                </a:ext>
              </a:extLst>
            </p:cNvPr>
            <p:cNvSpPr txBox="1"/>
            <p:nvPr/>
          </p:nvSpPr>
          <p:spPr>
            <a:xfrm>
              <a:off x="6645381" y="1806993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HCPs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29EDC5B-F62F-1952-A46A-03396E44F8B4}"/>
                </a:ext>
              </a:extLst>
            </p:cNvPr>
            <p:cNvSpPr txBox="1"/>
            <p:nvPr/>
          </p:nvSpPr>
          <p:spPr>
            <a:xfrm>
              <a:off x="4088683" y="3900831"/>
              <a:ext cx="15311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Non-Clinical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4F0E6F-BC49-D329-09C1-B851F6CF5AA5}"/>
                </a:ext>
              </a:extLst>
            </p:cNvPr>
            <p:cNvSpPr txBox="1"/>
            <p:nvPr/>
          </p:nvSpPr>
          <p:spPr>
            <a:xfrm>
              <a:off x="6280326" y="3708509"/>
              <a:ext cx="1692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Potential Key Performance Indicators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ヒラギノ角ゴ ProN W3"/>
                  <a:cs typeface="+mn-cs"/>
                </a:rPr>
                <a:t>(KPIs)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BE21451-3FD9-4149-2F57-A1F265357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842" y="2387907"/>
              <a:ext cx="464417" cy="46386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2E8E171D-5920-4BFF-5FF2-ADB2F4FFE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0243" y="2385837"/>
              <a:ext cx="468000" cy="4680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171B84E-AE28-715C-C417-15445B468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842" y="3195000"/>
              <a:ext cx="468000" cy="4680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82F2F2A-4B93-7DBF-383C-F50C96B16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4243" y="3241958"/>
              <a:ext cx="360000" cy="360000"/>
            </a:xfrm>
            <a:prstGeom prst="rect">
              <a:avLst/>
            </a:prstGeom>
          </p:spPr>
        </p:pic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91EC7462-170A-6B2F-2963-900968B5B7DF}"/>
              </a:ext>
            </a:extLst>
          </p:cNvPr>
          <p:cNvSpPr/>
          <p:nvPr/>
        </p:nvSpPr>
        <p:spPr bwMode="auto">
          <a:xfrm>
            <a:off x="123029" y="3909365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increase hospital attractiveness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and increased referrals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potentially reduce cancellation rates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due to patient adherence to protocols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696D7A1-041A-57C7-F059-EF947BE38F6E}"/>
              </a:ext>
            </a:extLst>
          </p:cNvPr>
          <p:cNvSpPr/>
          <p:nvPr/>
        </p:nvSpPr>
        <p:spPr bwMode="auto">
          <a:xfrm>
            <a:off x="8251839" y="3909365"/>
            <a:ext cx="2711436" cy="1777060"/>
          </a:xfrm>
          <a:prstGeom prst="rect">
            <a:avLst/>
          </a:prstGeom>
          <a:noFill/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# app downloads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Average time spent in the app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App store ratings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Most used parts of the app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Impact on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PROMs/PREMs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(HEMA studies)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5CB8AEE-84DF-6F7E-4A92-1567D77B886D}"/>
              </a:ext>
            </a:extLst>
          </p:cNvPr>
          <p:cNvSpPr/>
          <p:nvPr/>
        </p:nvSpPr>
        <p:spPr bwMode="auto">
          <a:xfrm>
            <a:off x="8251839" y="976874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Can enable HCPs to spend more time with patients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on specific patient needs rather than generic questions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200" b="1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Visibility on adoption of patient education</a:t>
            </a:r>
            <a:r>
              <a:rPr kumimoji="0" lang="en-AU" sz="1200" b="0" i="0" u="none" strike="noStrike" kern="0" cap="none" spc="0" normalizeH="0" baseline="0" noProof="0" dirty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/ which materials are most viewed by patient groups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C91D17-995F-A27F-A1B9-9DC9DD1719DD}"/>
              </a:ext>
            </a:extLst>
          </p:cNvPr>
          <p:cNvCxnSpPr/>
          <p:nvPr/>
        </p:nvCxnSpPr>
        <p:spPr bwMode="auto">
          <a:xfrm flipV="1">
            <a:off x="2968611" y="154424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CA001B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E10A4CE-A4CE-3054-2BFB-A53EF217A928}"/>
              </a:ext>
            </a:extLst>
          </p:cNvPr>
          <p:cNvCxnSpPr/>
          <p:nvPr/>
        </p:nvCxnSpPr>
        <p:spPr bwMode="auto">
          <a:xfrm flipV="1">
            <a:off x="7010657" y="154424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00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0083D86-0E62-BAE2-DBD3-BA9FB02B7F20}"/>
              </a:ext>
            </a:extLst>
          </p:cNvPr>
          <p:cNvCxnSpPr/>
          <p:nvPr/>
        </p:nvCxnSpPr>
        <p:spPr bwMode="auto">
          <a:xfrm flipV="1">
            <a:off x="7010657" y="5146587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0099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93E1CE5-6376-0D53-65B7-591C985F35E1}"/>
              </a:ext>
            </a:extLst>
          </p:cNvPr>
          <p:cNvCxnSpPr/>
          <p:nvPr/>
        </p:nvCxnSpPr>
        <p:spPr bwMode="auto">
          <a:xfrm flipV="1">
            <a:off x="2968611" y="5170801"/>
            <a:ext cx="1241182" cy="1"/>
          </a:xfrm>
          <a:prstGeom prst="line">
            <a:avLst/>
          </a:prstGeom>
          <a:solidFill>
            <a:srgbClr val="C0C0C0"/>
          </a:solidFill>
          <a:ln w="12700" cap="flat" cmpd="sng" algn="ctr">
            <a:solidFill>
              <a:srgbClr val="CC0099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BC616F9-8168-20D5-2F49-5E1DB5AAD181}"/>
              </a:ext>
            </a:extLst>
          </p:cNvPr>
          <p:cNvSpPr/>
          <p:nvPr/>
        </p:nvSpPr>
        <p:spPr>
          <a:xfrm>
            <a:off x="6" y="716721"/>
            <a:ext cx="1261670" cy="1743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E3A472-7604-FDFE-CB45-40227D613E23}"/>
              </a:ext>
            </a:extLst>
          </p:cNvPr>
          <p:cNvSpPr/>
          <p:nvPr/>
        </p:nvSpPr>
        <p:spPr bwMode="auto">
          <a:xfrm>
            <a:off x="143272" y="1101304"/>
            <a:ext cx="2845582" cy="2016000"/>
          </a:xfrm>
          <a:prstGeom prst="rect">
            <a:avLst/>
          </a:prstGeom>
          <a:noFill/>
          <a:ln w="12700" cap="flat" cmpd="sng" algn="ctr">
            <a:solidFill>
              <a:srgbClr val="CA001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High quality educational materials 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backed by HCPs and other patients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May feel </a:t>
            </a: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more </a:t>
            </a:r>
            <a:r>
              <a:rPr kumimoji="0" lang="en-AU" sz="1200" b="1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prepared, motivated </a:t>
            </a:r>
            <a:r>
              <a:rPr kumimoji="0" lang="en-AU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and empowered to proceed through the entire treatment pathway</a:t>
            </a: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rPr>
              <a:t>Can share with family &amp; care givers</a:t>
            </a:r>
          </a:p>
        </p:txBody>
      </p:sp>
      <p:sp>
        <p:nvSpPr>
          <p:cNvPr id="5" name="Rettangolo 8">
            <a:extLst>
              <a:ext uri="{FF2B5EF4-FFF2-40B4-BE49-F238E27FC236}">
                <a16:creationId xmlns:a16="http://schemas.microsoft.com/office/drawing/2014/main" id="{090A71C1-9432-99EB-AE4F-26DB0C9B8EB4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8AD9C7B1-FAB3-DFFC-8345-1D5E3911F314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C3A7D7-A228-D98A-2714-332FC8B6E389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</p:spTree>
    <p:extLst>
      <p:ext uri="{BB962C8B-B14F-4D97-AF65-F5344CB8AC3E}">
        <p14:creationId xmlns:p14="http://schemas.microsoft.com/office/powerpoint/2010/main" val="3714579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0EE521-25CC-43C6-9097-A3713A1DB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040"/>
            <a:ext cx="10515600" cy="4351338"/>
          </a:xfrm>
        </p:spPr>
        <p:txBody>
          <a:bodyPr/>
          <a:lstStyle/>
          <a:p>
            <a:r>
              <a:rPr lang="it-IT" b="1" dirty="0">
                <a:solidFill>
                  <a:srgbClr val="00B050"/>
                </a:solidFill>
              </a:rPr>
              <a:t>Indicatori di processo: misurano l’attività dei centri</a:t>
            </a:r>
          </a:p>
          <a:p>
            <a:endParaRPr lang="it-IT" b="1" dirty="0">
              <a:solidFill>
                <a:srgbClr val="00B050"/>
              </a:solidFill>
            </a:endParaRPr>
          </a:p>
          <a:p>
            <a:r>
              <a:rPr lang="it-IT" b="1" dirty="0">
                <a:solidFill>
                  <a:srgbClr val="00B0F0"/>
                </a:solidFill>
              </a:rPr>
              <a:t>Indicatori di risultato: misurano l’attività sulla popolazione presa in carico assistenziale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D92644-80B0-4BCF-836F-0F10E5F4EFD4}"/>
              </a:ext>
            </a:extLst>
          </p:cNvPr>
          <p:cNvSpPr txBox="1"/>
          <p:nvPr/>
        </p:nvSpPr>
        <p:spPr>
          <a:xfrm>
            <a:off x="437658" y="6008318"/>
            <a:ext cx="1130104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UNICI STRUMENTI DI CONTRATTAZIONE CON IL «GESTORE» DELLA SANITA’ PUBBLICA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4CC74AD-37C1-440A-BADE-78EA74F0DD07}"/>
              </a:ext>
            </a:extLst>
          </p:cNvPr>
          <p:cNvSpPr txBox="1"/>
          <p:nvPr/>
        </p:nvSpPr>
        <p:spPr>
          <a:xfrm>
            <a:off x="5556738" y="4384427"/>
            <a:ext cx="7580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b="1" dirty="0">
                <a:solidFill>
                  <a:schemeClr val="bg1"/>
                </a:solidFill>
                <a:highlight>
                  <a:srgbClr val="FF0000"/>
                </a:highlight>
              </a:rPr>
              <a:t>!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80842B13-0245-4D6E-8DB4-3E04AB466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493846" y="77911"/>
            <a:ext cx="4493846" cy="2993905"/>
          </a:xfrm>
          <a:prstGeom prst="rect">
            <a:avLst/>
          </a:prstGeom>
        </p:spPr>
      </p:pic>
      <p:sp>
        <p:nvSpPr>
          <p:cNvPr id="9" name="Titolo 8">
            <a:extLst>
              <a:ext uri="{FF2B5EF4-FFF2-40B4-BE49-F238E27FC236}">
                <a16:creationId xmlns:a16="http://schemas.microsoft.com/office/drawing/2014/main" id="{D9ED3B01-3ABC-4AEC-9277-9ACCEEEA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6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35" y="1371600"/>
            <a:ext cx="5851491" cy="3841750"/>
          </a:xfrm>
          <a:prstGeom prst="rect">
            <a:avLst/>
          </a:prstGeom>
        </p:spPr>
      </p:pic>
      <p:sp>
        <p:nvSpPr>
          <p:cNvPr id="4" name="Rettangolo 8">
            <a:extLst>
              <a:ext uri="{FF2B5EF4-FFF2-40B4-BE49-F238E27FC236}">
                <a16:creationId xmlns:a16="http://schemas.microsoft.com/office/drawing/2014/main" id="{451A0DBB-2286-41A4-8882-0338C98C19A7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tangolo 9">
            <a:extLst>
              <a:ext uri="{FF2B5EF4-FFF2-40B4-BE49-F238E27FC236}">
                <a16:creationId xmlns:a16="http://schemas.microsoft.com/office/drawing/2014/main" id="{BD260B12-FC3D-820B-5CAB-FD0E3BC41189}"/>
              </a:ext>
            </a:extLst>
          </p:cNvPr>
          <p:cNvSpPr/>
          <p:nvPr/>
        </p:nvSpPr>
        <p:spPr>
          <a:xfrm>
            <a:off x="0" y="-9525"/>
            <a:ext cx="12192000" cy="895238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DBABD80-B805-1796-0819-45533CBC124C}"/>
              </a:ext>
            </a:extLst>
          </p:cNvPr>
          <p:cNvSpPr/>
          <p:nvPr/>
        </p:nvSpPr>
        <p:spPr>
          <a:xfrm>
            <a:off x="4667250" y="0"/>
            <a:ext cx="2857500" cy="8952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arallelogramma 14">
            <a:extLst>
              <a:ext uri="{FF2B5EF4-FFF2-40B4-BE49-F238E27FC236}">
                <a16:creationId xmlns:a16="http://schemas.microsoft.com/office/drawing/2014/main" id="{FAB4C2EC-1F2A-44C0-3A31-DD883BAFDAD8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ttangolo 8">
            <a:extLst>
              <a:ext uri="{FF2B5EF4-FFF2-40B4-BE49-F238E27FC236}">
                <a16:creationId xmlns:a16="http://schemas.microsoft.com/office/drawing/2014/main" id="{1C33B721-839E-358D-E620-BE72F53840B9}"/>
              </a:ext>
            </a:extLst>
          </p:cNvPr>
          <p:cNvSpPr/>
          <p:nvPr/>
        </p:nvSpPr>
        <p:spPr>
          <a:xfrm>
            <a:off x="0" y="6273262"/>
            <a:ext cx="12191999" cy="584737"/>
          </a:xfrm>
          <a:prstGeom prst="rect">
            <a:avLst/>
          </a:prstGeom>
          <a:solidFill>
            <a:srgbClr val="082E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arallelogramma 14">
            <a:extLst>
              <a:ext uri="{FF2B5EF4-FFF2-40B4-BE49-F238E27FC236}">
                <a16:creationId xmlns:a16="http://schemas.microsoft.com/office/drawing/2014/main" id="{6FFF4A8E-CB16-6F95-239A-0E3696BC61FA}"/>
              </a:ext>
            </a:extLst>
          </p:cNvPr>
          <p:cNvSpPr/>
          <p:nvPr/>
        </p:nvSpPr>
        <p:spPr>
          <a:xfrm>
            <a:off x="4667250" y="6273261"/>
            <a:ext cx="2857500" cy="58473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E60302-DDA9-6AEF-9E2F-79B849ADFF3D}"/>
              </a:ext>
            </a:extLst>
          </p:cNvPr>
          <p:cNvSpPr txBox="1"/>
          <p:nvPr/>
        </p:nvSpPr>
        <p:spPr>
          <a:xfrm>
            <a:off x="8552068" y="6349361"/>
            <a:ext cx="2781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i="1" dirty="0">
                <a:solidFill>
                  <a:srgbClr val="E3B9CE"/>
                </a:solidFill>
              </a:rPr>
              <a:t>360° Patient journey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9AB09D0-1893-4F95-94F7-277980A62F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91019" y="1292443"/>
            <a:ext cx="4577825" cy="445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137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4746E186-0F15-44D0-9CE2-879FD40EF915}"/>
              </a:ext>
            </a:extLst>
          </p:cNvPr>
          <p:cNvGraphicFramePr>
            <a:graphicFrameLocks noGrp="1"/>
          </p:cNvGraphicFramePr>
          <p:nvPr/>
        </p:nvGraphicFramePr>
        <p:xfrm>
          <a:off x="3238500" y="2071688"/>
          <a:ext cx="5786438" cy="2194560"/>
        </p:xfrm>
        <a:graphic>
          <a:graphicData uri="http://schemas.openxmlformats.org/drawingml/2006/table">
            <a:tbl>
              <a:tblPr/>
              <a:tblGrid>
                <a:gridCol w="1094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</a:rPr>
                        <a:t>FASI</a:t>
                      </a:r>
                      <a:endParaRPr lang="it-IT" sz="2400" dirty="0">
                        <a:solidFill>
                          <a:srgbClr val="C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C00000"/>
                          </a:solidFill>
                          <a:latin typeface="Tahoma"/>
                          <a:ea typeface="Times New Roman"/>
                        </a:rPr>
                        <a:t>DESCRIZIONE</a:t>
                      </a:r>
                      <a:endParaRPr lang="it-IT" sz="2400" dirty="0">
                        <a:solidFill>
                          <a:srgbClr val="C0000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2400" dirty="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1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Definizione delle priorità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2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Costituzione GLAM</a:t>
                      </a:r>
                      <a:endParaRPr lang="it-IT" sz="2400" dirty="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3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F.A.I.A.U.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4</a:t>
                      </a:r>
                      <a:endParaRPr lang="it-IT" sz="240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it-IT" sz="2400" b="1" dirty="0" err="1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D.I.E</a:t>
                      </a:r>
                      <a:r>
                        <a:rPr lang="it-IT" sz="2400" b="1" dirty="0">
                          <a:solidFill>
                            <a:srgbClr val="002060"/>
                          </a:solidFill>
                          <a:latin typeface="Tahoma"/>
                          <a:ea typeface="Times New Roman"/>
                        </a:rPr>
                        <a:t>.</a:t>
                      </a:r>
                      <a:endParaRPr lang="it-IT" sz="2400" dirty="0">
                        <a:solidFill>
                          <a:srgbClr val="002060"/>
                        </a:solidFill>
                        <a:latin typeface="Tahoma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553" name="Rectangle 1">
            <a:extLst>
              <a:ext uri="{FF2B5EF4-FFF2-40B4-BE49-F238E27FC236}">
                <a16:creationId xmlns:a16="http://schemas.microsoft.com/office/drawing/2014/main" id="{DA564E49-C211-4001-92AC-3E2B4251C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8563" y="428625"/>
            <a:ext cx="7199312" cy="954088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Metodologia di elaborazione di un</a:t>
            </a:r>
          </a:p>
          <a:p>
            <a:pPr algn="ctr">
              <a:defRPr/>
            </a:pPr>
            <a:r>
              <a:rPr lang="it-IT" sz="2800" b="1" dirty="0">
                <a:solidFill>
                  <a:schemeClr val="bg1"/>
                </a:solidFill>
              </a:rPr>
              <a:t>Percorso Assistenziale</a:t>
            </a:r>
          </a:p>
        </p:txBody>
      </p:sp>
      <p:sp>
        <p:nvSpPr>
          <p:cNvPr id="12314" name="Rectangle 26">
            <a:extLst>
              <a:ext uri="{FF2B5EF4-FFF2-40B4-BE49-F238E27FC236}">
                <a16:creationId xmlns:a16="http://schemas.microsoft.com/office/drawing/2014/main" id="{C136D4F7-AB5A-4BB5-9419-CA9C58822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5501" y="4643439"/>
            <a:ext cx="8215313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b="1" i="1" dirty="0" err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Cartabellotta</a:t>
            </a:r>
            <a:r>
              <a:rPr lang="it-IT" sz="16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A, </a:t>
            </a:r>
            <a:r>
              <a:rPr lang="it-IT" sz="1600" b="1" i="1" dirty="0" err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Potena</a:t>
            </a:r>
            <a:r>
              <a:rPr lang="it-IT" sz="16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A. La </a:t>
            </a:r>
            <a:r>
              <a:rPr lang="it-IT" sz="1600" b="1" i="1" dirty="0" err="1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guideline</a:t>
            </a:r>
            <a:r>
              <a:rPr lang="it-IT" sz="16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 entra in Azienda. </a:t>
            </a:r>
            <a:r>
              <a:rPr lang="en-GB" sz="1600" b="1" i="1" dirty="0">
                <a:solidFill>
                  <a:srgbClr val="C00000"/>
                </a:solidFill>
                <a:ea typeface="Times New Roman" pitchFamily="18" charset="0"/>
                <a:cs typeface="Arial" pitchFamily="34" charset="0"/>
              </a:rPr>
              <a:t>Manager &amp; Evidence Health, 2001</a:t>
            </a:r>
            <a:endParaRPr lang="it-IT" sz="1600" b="1" i="1" dirty="0">
              <a:solidFill>
                <a:srgbClr val="C00000"/>
              </a:solidFill>
              <a:cs typeface="Arial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Grilli R, Magrini N, Penna A, Mura G, Liberati A. </a:t>
            </a:r>
            <a:r>
              <a:rPr lang="en-GB" sz="1600" b="1" i="1" dirty="0">
                <a:solidFill>
                  <a:srgbClr val="C00000"/>
                </a:solidFill>
                <a:cs typeface="Arial" pitchFamily="34" charset="0"/>
              </a:rPr>
              <a:t>Practice guidelines developed by specialty societies: the need for a critical appraisal.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Lancet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, 2000;355(9198):103-6</a:t>
            </a:r>
          </a:p>
          <a:p>
            <a:pPr>
              <a:spcBef>
                <a:spcPts val="300"/>
              </a:spcBef>
              <a:spcAft>
                <a:spcPts val="300"/>
              </a:spcAft>
              <a:defRPr/>
            </a:pP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AGREE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Next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Steps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Consortium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 (2009). The AGREE II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Instrument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 [Electronic </a:t>
            </a:r>
            <a:r>
              <a:rPr lang="it-IT" sz="1600" b="1" i="1" dirty="0" err="1">
                <a:solidFill>
                  <a:srgbClr val="C00000"/>
                </a:solidFill>
                <a:cs typeface="Arial" pitchFamily="34" charset="0"/>
              </a:rPr>
              <a:t>version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</a:rPr>
              <a:t>].  http://</a:t>
            </a:r>
            <a:r>
              <a:rPr lang="it-IT" sz="1600" b="1" i="1" dirty="0">
                <a:solidFill>
                  <a:srgbClr val="C00000"/>
                </a:solidFill>
                <a:cs typeface="Arial" pitchFamily="34" charset="0"/>
                <a:hlinkClick r:id="rId2"/>
              </a:rPr>
              <a:t>www.agreetrust.org</a:t>
            </a:r>
            <a:endParaRPr lang="it-IT" sz="1600" b="1" i="1" dirty="0">
              <a:solidFill>
                <a:srgbClr val="C00000"/>
              </a:solidFill>
              <a:cs typeface="Arial" pitchFamily="34" charset="0"/>
            </a:endParaRPr>
          </a:p>
          <a:p>
            <a:pPr eaLnBrk="0" hangingPunct="0">
              <a:spcBef>
                <a:spcPts val="300"/>
              </a:spcBef>
              <a:spcAft>
                <a:spcPts val="300"/>
              </a:spcAft>
              <a:defRPr/>
            </a:pPr>
            <a:endParaRPr lang="it-IT" sz="1600" b="1" i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3" descr="_DSC1724c.jpg">
            <a:extLst>
              <a:ext uri="{FF2B5EF4-FFF2-40B4-BE49-F238E27FC236}">
                <a16:creationId xmlns:a16="http://schemas.microsoft.com/office/drawing/2014/main" id="{F4019B6E-5985-4C0F-A0B6-E64CF294A9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95289"/>
            <a:ext cx="86042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91F782D-CD97-45ED-A047-4FE809977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809750" y="214313"/>
            <a:ext cx="6000750" cy="857250"/>
          </a:xfrm>
          <a:solidFill>
            <a:srgbClr val="336699"/>
          </a:solidFill>
          <a:ln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it-IT" sz="2600" b="1" dirty="0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COSTITUZIONE </a:t>
            </a:r>
            <a:r>
              <a:rPr lang="it-IT" sz="26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G.L.A.M.</a:t>
            </a:r>
            <a:endParaRPr lang="it-IT" sz="2600" b="1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1508" name="Immagine 4" descr="Immagine3.jpg">
            <a:extLst>
              <a:ext uri="{FF2B5EF4-FFF2-40B4-BE49-F238E27FC236}">
                <a16:creationId xmlns:a16="http://schemas.microsoft.com/office/drawing/2014/main" id="{EDE29694-4401-43D2-8E53-E3413791C0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71438"/>
            <a:ext cx="23574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540F9912-8BC5-41E2-B28E-81E5BE4FB2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52626" y="142875"/>
            <a:ext cx="5199063" cy="755650"/>
          </a:xfrm>
          <a:solidFill>
            <a:srgbClr val="336699"/>
          </a:solidFill>
          <a:ln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it-IT" sz="36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F.A.I.A.U.</a:t>
            </a:r>
            <a:endParaRPr lang="it-IT" sz="3600" b="1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C6C42431-4F7E-450B-9EF5-A88CF112B4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09775" y="2225676"/>
            <a:ext cx="8229600" cy="900113"/>
          </a:xfr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it-IT" sz="3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Appraising</a:t>
            </a:r>
            <a:endParaRPr lang="it-IT" sz="3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Valutazione della qualità della documentazione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5CC56B-B3CF-41BF-823E-0A633B81A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3297238"/>
            <a:ext cx="8229600" cy="900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600" b="1" dirty="0" err="1">
                <a:solidFill>
                  <a:srgbClr val="C00000"/>
                </a:solidFill>
                <a:cs typeface="Arial" pitchFamily="34" charset="0"/>
              </a:rPr>
              <a:t>Integrating</a:t>
            </a:r>
            <a:r>
              <a:rPr lang="it-IT" sz="3600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400" dirty="0">
                <a:solidFill>
                  <a:srgbClr val="002060"/>
                </a:solidFill>
                <a:cs typeface="Arial" pitchFamily="34" charset="0"/>
              </a:rPr>
              <a:t>      Integrazione su gap di contenuti o temporali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6E48EBA-7F85-43EC-9C8D-B5DC2964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4268788"/>
            <a:ext cx="8229600" cy="9001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600" b="1" dirty="0" err="1">
                <a:solidFill>
                  <a:srgbClr val="C00000"/>
                </a:solidFill>
                <a:cs typeface="Arial" pitchFamily="34" charset="0"/>
              </a:rPr>
              <a:t>Adapting</a:t>
            </a:r>
            <a:endParaRPr lang="it-IT" sz="3600" b="1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2060"/>
                </a:solidFill>
                <a:cs typeface="Arial" pitchFamily="34" charset="0"/>
              </a:rPr>
              <a:t>      </a:t>
            </a:r>
            <a:r>
              <a:rPr lang="it-IT" sz="2400" dirty="0">
                <a:solidFill>
                  <a:srgbClr val="002060"/>
                </a:solidFill>
                <a:cs typeface="Arial" pitchFamily="34" charset="0"/>
              </a:rPr>
              <a:t>Adattamento al contesto locale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it-IT" sz="3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35374A-0035-45A3-9B6B-C1FA67F8C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5314951"/>
            <a:ext cx="8229600" cy="900113"/>
          </a:xfrm>
          <a:prstGeom prst="rect">
            <a:avLst/>
          </a:prstGeom>
          <a:solidFill>
            <a:srgbClr val="FFFF00"/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600" b="1" dirty="0" err="1">
                <a:solidFill>
                  <a:srgbClr val="C00000"/>
                </a:solidFill>
                <a:cs typeface="Arial" pitchFamily="34" charset="0"/>
              </a:rPr>
              <a:t>Updating</a:t>
            </a:r>
            <a:endParaRPr lang="it-IT" sz="3600" b="1" dirty="0">
              <a:solidFill>
                <a:srgbClr val="C00000"/>
              </a:solidFill>
              <a:cs typeface="Arial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2060"/>
                </a:solidFill>
                <a:cs typeface="Arial" pitchFamily="34" charset="0"/>
              </a:rPr>
              <a:t>      </a:t>
            </a:r>
            <a:r>
              <a:rPr lang="it-IT" sz="2400" dirty="0">
                <a:solidFill>
                  <a:srgbClr val="E98B0D"/>
                </a:solidFill>
                <a:cs typeface="Arial" pitchFamily="34" charset="0"/>
              </a:rPr>
              <a:t>Aggiornamento continuo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it-IT" sz="35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3D37FDD-9397-41E4-90AE-D3842AC51A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775" y="1181101"/>
            <a:ext cx="8229600" cy="9001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600" b="1" dirty="0" err="1">
                <a:solidFill>
                  <a:srgbClr val="C00000"/>
                </a:solidFill>
                <a:cs typeface="Arial" pitchFamily="34" charset="0"/>
              </a:rPr>
              <a:t>Finding</a:t>
            </a:r>
            <a:r>
              <a:rPr lang="it-IT" sz="3600" b="1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it-IT" sz="2000" dirty="0">
                <a:solidFill>
                  <a:srgbClr val="002060"/>
                </a:solidFill>
                <a:cs typeface="Arial" pitchFamily="34" charset="0"/>
              </a:rPr>
              <a:t>      </a:t>
            </a:r>
            <a:r>
              <a:rPr lang="it-IT" sz="2400" dirty="0">
                <a:solidFill>
                  <a:schemeClr val="tx2">
                    <a:lumMod val="20000"/>
                    <a:lumOff val="80000"/>
                  </a:schemeClr>
                </a:solidFill>
                <a:cs typeface="Arial" pitchFamily="34" charset="0"/>
              </a:rPr>
              <a:t>Identificazione linee guida nazionali/internazionali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9A6C6502-2911-44A6-B3AC-C1BA5B922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666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30834CD-F61E-4C98-B422-7BD86960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130659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68883CC4-B9E3-4D16-AD56-8258F7979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1" y="142875"/>
            <a:ext cx="5286375" cy="755650"/>
          </a:xfrm>
          <a:prstGeom prst="rect">
            <a:avLst/>
          </a:prstGeom>
          <a:solidFill>
            <a:srgbClr val="336699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ADAPTING</a:t>
            </a:r>
          </a:p>
        </p:txBody>
      </p:sp>
      <p:pic>
        <p:nvPicPr>
          <p:cNvPr id="30725" name="Immagine 6" descr="Immagine5.jpg">
            <a:extLst>
              <a:ext uri="{FF2B5EF4-FFF2-40B4-BE49-F238E27FC236}">
                <a16:creationId xmlns:a16="http://schemas.microsoft.com/office/drawing/2014/main" id="{668A600B-5D45-4BB3-AB7D-1A81AFA5D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000125"/>
            <a:ext cx="4835525" cy="555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Immagine 7" descr="Immagine6.jpg">
            <a:extLst>
              <a:ext uri="{FF2B5EF4-FFF2-40B4-BE49-F238E27FC236}">
                <a16:creationId xmlns:a16="http://schemas.microsoft.com/office/drawing/2014/main" id="{B31C018D-66DF-48F6-9C86-35068860D7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37" y="1226066"/>
            <a:ext cx="3459163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182BEF46-D9A8-4B25-9E90-7530B0713393}"/>
              </a:ext>
            </a:extLst>
          </p:cNvPr>
          <p:cNvSpPr/>
          <p:nvPr/>
        </p:nvSpPr>
        <p:spPr>
          <a:xfrm>
            <a:off x="6418570" y="5257799"/>
            <a:ext cx="2061122" cy="755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93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30E5351C-4F94-4FAE-9953-BE2F14377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24126" y="274638"/>
            <a:ext cx="7199313" cy="755650"/>
          </a:xfrm>
          <a:solidFill>
            <a:srgbClr val="336699"/>
          </a:solidFill>
          <a:ln algn="ctr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r>
              <a:rPr lang="it-IT" sz="3600" b="1" dirty="0" err="1">
                <a:solidFill>
                  <a:schemeClr val="bg1"/>
                </a:solidFill>
                <a:latin typeface="Arial" pitchFamily="34" charset="0"/>
                <a:ea typeface="+mn-ea"/>
                <a:cs typeface="+mn-cs"/>
              </a:rPr>
              <a:t>D.I.E.</a:t>
            </a:r>
            <a:endParaRPr lang="it-IT" sz="3600" b="1" dirty="0">
              <a:solidFill>
                <a:schemeClr val="bg1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15F499-D423-4AD7-B461-E6A03AD89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2928938"/>
            <a:ext cx="8423275" cy="11160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Implementation</a:t>
            </a:r>
            <a:endParaRPr lang="it-IT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r>
              <a:rPr lang="it-IT" sz="2400" dirty="0">
                <a:solidFill>
                  <a:srgbClr val="002060"/>
                </a:solidFill>
                <a:latin typeface="Arial" charset="0"/>
                <a:cs typeface="Arial" charset="0"/>
              </a:rPr>
              <a:t>Pianificazione delle strategie per l’applicazione</a:t>
            </a:r>
            <a:endParaRPr lang="it-IT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81DCC6A-9F58-4F74-A0DE-13E852DE2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4346576"/>
            <a:ext cx="8423275" cy="1368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Evaluation</a:t>
            </a:r>
            <a:r>
              <a:rPr lang="it-IT" sz="3200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r>
              <a:rPr lang="it-IT" sz="2400" dirty="0">
                <a:solidFill>
                  <a:srgbClr val="002060"/>
                </a:solidFill>
                <a:latin typeface="Arial" charset="0"/>
                <a:cs typeface="Arial" charset="0"/>
              </a:rPr>
              <a:t>Valutazione dell’impatto attraverso indicatori: struttura, processo, esito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8BFC5FB-6FF6-4076-8DC0-566FF8C87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1489076"/>
            <a:ext cx="8423275" cy="11160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it-IT" sz="3200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Dissemination</a:t>
            </a:r>
            <a:endParaRPr lang="it-IT" sz="32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it-IT" dirty="0">
                <a:solidFill>
                  <a:prstClr val="black"/>
                </a:solidFill>
                <a:latin typeface="Arial" charset="0"/>
                <a:cs typeface="Arial" charset="0"/>
              </a:rPr>
              <a:t>      </a:t>
            </a:r>
            <a:r>
              <a:rPr lang="it-IT" sz="2400" dirty="0">
                <a:solidFill>
                  <a:srgbClr val="002060"/>
                </a:solidFill>
                <a:latin typeface="Arial" charset="0"/>
                <a:cs typeface="Arial" charset="0"/>
              </a:rPr>
              <a:t>Definizione degli strumenti e modalità di diffusione del PA</a:t>
            </a:r>
            <a:endParaRPr lang="it-IT" sz="2400" dirty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797" y="6008"/>
            <a:ext cx="12258924" cy="692246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>
            <a:normAutofit/>
          </a:bodyPr>
          <a:lstStyle/>
          <a:p>
            <a:r>
              <a:rPr lang="it-IT" sz="5400" b="1" dirty="0">
                <a:solidFill>
                  <a:schemeClr val="bg1"/>
                </a:solidFill>
              </a:rPr>
              <a:t>PDTA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663"/>
            <a:ext cx="2159000" cy="2159000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2214" y="1290645"/>
            <a:ext cx="2324100" cy="214312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440267" y="4978400"/>
            <a:ext cx="25696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Percorso clinico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Percorso organizzativo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454401" y="5086071"/>
            <a:ext cx="41703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CONDIVISO</a:t>
            </a:r>
            <a:r>
              <a:rPr lang="it-IT" b="1" dirty="0">
                <a:solidFill>
                  <a:schemeClr val="bg1"/>
                </a:solidFill>
              </a:rPr>
              <a:t> TRA TUTTI I PROFESSIONISTI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558146" y="5455403"/>
            <a:ext cx="45817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FFFF00"/>
                </a:solidFill>
              </a:rPr>
              <a:t>LINEE GUIDA E RACCOMANDAZIONI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CONTESTUALIZZATE DIVERSE SITUAZIONI </a:t>
            </a:r>
          </a:p>
          <a:p>
            <a:r>
              <a:rPr lang="it-IT" sz="2000" b="1" dirty="0">
                <a:solidFill>
                  <a:srgbClr val="FFFF00"/>
                </a:solidFill>
              </a:rPr>
              <a:t>ORGANIZZATIVO-GESTIONALI LOCALI</a:t>
            </a:r>
          </a:p>
        </p:txBody>
      </p:sp>
    </p:spTree>
    <p:extLst>
      <p:ext uri="{BB962C8B-B14F-4D97-AF65-F5344CB8AC3E}">
        <p14:creationId xmlns:p14="http://schemas.microsoft.com/office/powerpoint/2010/main" val="2854927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magine 2" descr="Immagine7.jpg">
            <a:extLst>
              <a:ext uri="{FF2B5EF4-FFF2-40B4-BE49-F238E27FC236}">
                <a16:creationId xmlns:a16="http://schemas.microsoft.com/office/drawing/2014/main" id="{0489FC02-4648-4981-976E-3D97BE4B4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1"/>
            <a:ext cx="5099050" cy="660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10378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Custom 4">
      <a:dk1>
        <a:srgbClr val="212121"/>
      </a:dk1>
      <a:lt1>
        <a:srgbClr val="FFFFFF"/>
      </a:lt1>
      <a:dk2>
        <a:srgbClr val="63666A"/>
      </a:dk2>
      <a:lt2>
        <a:srgbClr val="F4F4F4"/>
      </a:lt2>
      <a:accent1>
        <a:srgbClr val="CA001B"/>
      </a:accent1>
      <a:accent2>
        <a:srgbClr val="000099"/>
      </a:accent2>
      <a:accent3>
        <a:srgbClr val="CC0099"/>
      </a:accent3>
      <a:accent4>
        <a:srgbClr val="009999"/>
      </a:accent4>
      <a:accent5>
        <a:srgbClr val="FF6600"/>
      </a:accent5>
      <a:accent6>
        <a:srgbClr val="6633CC"/>
      </a:accent6>
      <a:hlink>
        <a:srgbClr val="9DA1AC"/>
      </a:hlink>
      <a:folHlink>
        <a:srgbClr val="888B8D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A1A8444C-47C7-452D-AA39-DED18A1CFCF9}" vid="{F68FA6B6-B42D-443D-AE8B-0171BF58C2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658</TotalTime>
  <Words>1350</Words>
  <Application>Microsoft Office PowerPoint</Application>
  <PresentationFormat>Widescreen</PresentationFormat>
  <Paragraphs>245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29</vt:i4>
      </vt:variant>
    </vt:vector>
  </HeadingPairs>
  <TitlesOfParts>
    <vt:vector size="40" baseType="lpstr">
      <vt:lpstr>Arial</vt:lpstr>
      <vt:lpstr>Calibri</vt:lpstr>
      <vt:lpstr>Calibri Light</vt:lpstr>
      <vt:lpstr>Georgia</vt:lpstr>
      <vt:lpstr>Segoe UI</vt:lpstr>
      <vt:lpstr>Tahoma</vt:lpstr>
      <vt:lpstr>Times New Roman</vt:lpstr>
      <vt:lpstr>Wingdings</vt:lpstr>
      <vt:lpstr>Theme1</vt:lpstr>
      <vt:lpstr>Tema di Office</vt:lpstr>
      <vt:lpstr>RetrospectVTI</vt:lpstr>
      <vt:lpstr>Presentazione standard di PowerPoint</vt:lpstr>
      <vt:lpstr>Presentazione standard di PowerPoint</vt:lpstr>
      <vt:lpstr>Presentazione standard di PowerPoint</vt:lpstr>
      <vt:lpstr>COSTITUZIONE G.L.A.M.</vt:lpstr>
      <vt:lpstr>F.A.I.A.U.</vt:lpstr>
      <vt:lpstr>Presentazione standard di PowerPoint</vt:lpstr>
      <vt:lpstr>D.I.E.</vt:lpstr>
      <vt:lpstr>PDTA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Mirto Foletto</cp:lastModifiedBy>
  <cp:revision>40</cp:revision>
  <dcterms:created xsi:type="dcterms:W3CDTF">2022-02-27T17:36:31Z</dcterms:created>
  <dcterms:modified xsi:type="dcterms:W3CDTF">2024-09-24T11:29:44Z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